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sldIdLst>
    <p:sldId id="256" r:id="rId2"/>
    <p:sldId id="257" r:id="rId3"/>
    <p:sldId id="259" r:id="rId4"/>
    <p:sldId id="260" r:id="rId5"/>
    <p:sldId id="261" r:id="rId6"/>
    <p:sldId id="262" r:id="rId7"/>
    <p:sldId id="263" r:id="rId8"/>
    <p:sldId id="264" r:id="rId9"/>
    <p:sldId id="265" r:id="rId1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07" d="100"/>
          <a:sy n="107" d="100"/>
        </p:scale>
        <p:origin x="138" y="2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5.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CA"/>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CA"/>
          </a:p>
        </p:txBody>
      </p:sp>
      <p:sp>
        <p:nvSpPr>
          <p:cNvPr id="4" name="Espace réservé de la date 3"/>
          <p:cNvSpPr>
            <a:spLocks noGrp="1"/>
          </p:cNvSpPr>
          <p:nvPr>
            <p:ph type="dt" sz="half" idx="10"/>
          </p:nvPr>
        </p:nvSpPr>
        <p:spPr/>
        <p:txBody>
          <a:bodyPr/>
          <a:lstStyle/>
          <a:p>
            <a:fld id="{375DA8F0-F96F-48F5-85A9-B31B931BDB7D}" type="datetimeFigureOut">
              <a:rPr lang="fr-CA" smtClean="0"/>
              <a:t>2022-05-31</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240434A3-EA62-4F61-9126-E2A5429A7DAB}" type="slidenum">
              <a:rPr lang="fr-CA" smtClean="0"/>
              <a:t>‹N°›</a:t>
            </a:fld>
            <a:endParaRPr lang="fr-CA"/>
          </a:p>
        </p:txBody>
      </p:sp>
    </p:spTree>
    <p:extLst>
      <p:ext uri="{BB962C8B-B14F-4D97-AF65-F5344CB8AC3E}">
        <p14:creationId xmlns:p14="http://schemas.microsoft.com/office/powerpoint/2010/main" val="33897202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A"/>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10"/>
          </p:nvPr>
        </p:nvSpPr>
        <p:spPr/>
        <p:txBody>
          <a:bodyPr/>
          <a:lstStyle/>
          <a:p>
            <a:fld id="{375DA8F0-F96F-48F5-85A9-B31B931BDB7D}" type="datetimeFigureOut">
              <a:rPr lang="fr-CA" smtClean="0"/>
              <a:t>2022-05-31</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240434A3-EA62-4F61-9126-E2A5429A7DAB}" type="slidenum">
              <a:rPr lang="fr-CA" smtClean="0"/>
              <a:t>‹N°›</a:t>
            </a:fld>
            <a:endParaRPr lang="fr-CA"/>
          </a:p>
        </p:txBody>
      </p:sp>
    </p:spTree>
    <p:extLst>
      <p:ext uri="{BB962C8B-B14F-4D97-AF65-F5344CB8AC3E}">
        <p14:creationId xmlns:p14="http://schemas.microsoft.com/office/powerpoint/2010/main" val="36690299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CA"/>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375DA8F0-F96F-48F5-85A9-B31B931BDB7D}" type="datetimeFigureOut">
              <a:rPr lang="fr-CA" smtClean="0"/>
              <a:t>2022-05-31</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240434A3-EA62-4F61-9126-E2A5429A7DAB}" type="slidenum">
              <a:rPr lang="fr-CA" smtClean="0"/>
              <a:t>‹N°›</a:t>
            </a:fld>
            <a:endParaRPr lang="fr-CA"/>
          </a:p>
        </p:txBody>
      </p:sp>
    </p:spTree>
    <p:extLst>
      <p:ext uri="{BB962C8B-B14F-4D97-AF65-F5344CB8AC3E}">
        <p14:creationId xmlns:p14="http://schemas.microsoft.com/office/powerpoint/2010/main" val="3957225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A"/>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e la date 4"/>
          <p:cNvSpPr>
            <a:spLocks noGrp="1"/>
          </p:cNvSpPr>
          <p:nvPr>
            <p:ph type="dt" sz="half" idx="10"/>
          </p:nvPr>
        </p:nvSpPr>
        <p:spPr/>
        <p:txBody>
          <a:bodyPr/>
          <a:lstStyle/>
          <a:p>
            <a:fld id="{375DA8F0-F96F-48F5-85A9-B31B931BDB7D}" type="datetimeFigureOut">
              <a:rPr lang="fr-CA" smtClean="0"/>
              <a:t>2022-05-31</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240434A3-EA62-4F61-9126-E2A5429A7DAB}" type="slidenum">
              <a:rPr lang="fr-CA" smtClean="0"/>
              <a:t>‹N°›</a:t>
            </a:fld>
            <a:endParaRPr lang="fr-CA"/>
          </a:p>
        </p:txBody>
      </p:sp>
    </p:spTree>
    <p:extLst>
      <p:ext uri="{BB962C8B-B14F-4D97-AF65-F5344CB8AC3E}">
        <p14:creationId xmlns:p14="http://schemas.microsoft.com/office/powerpoint/2010/main" val="2491283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endParaRPr lang="fr-CA"/>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7" name="Espace réservé de la date 6"/>
          <p:cNvSpPr>
            <a:spLocks noGrp="1"/>
          </p:cNvSpPr>
          <p:nvPr>
            <p:ph type="dt" sz="half" idx="10"/>
          </p:nvPr>
        </p:nvSpPr>
        <p:spPr/>
        <p:txBody>
          <a:bodyPr/>
          <a:lstStyle/>
          <a:p>
            <a:fld id="{375DA8F0-F96F-48F5-85A9-B31B931BDB7D}" type="datetimeFigureOut">
              <a:rPr lang="fr-CA" smtClean="0"/>
              <a:t>2022-05-31</a:t>
            </a:fld>
            <a:endParaRPr lang="fr-CA"/>
          </a:p>
        </p:txBody>
      </p:sp>
      <p:sp>
        <p:nvSpPr>
          <p:cNvPr id="8" name="Espace réservé du pied de page 7"/>
          <p:cNvSpPr>
            <a:spLocks noGrp="1"/>
          </p:cNvSpPr>
          <p:nvPr>
            <p:ph type="ftr" sz="quarter" idx="11"/>
          </p:nvPr>
        </p:nvSpPr>
        <p:spPr/>
        <p:txBody>
          <a:bodyPr/>
          <a:lstStyle/>
          <a:p>
            <a:endParaRPr lang="fr-CA"/>
          </a:p>
        </p:txBody>
      </p:sp>
      <p:sp>
        <p:nvSpPr>
          <p:cNvPr id="9" name="Espace réservé du numéro de diapositive 8"/>
          <p:cNvSpPr>
            <a:spLocks noGrp="1"/>
          </p:cNvSpPr>
          <p:nvPr>
            <p:ph type="sldNum" sz="quarter" idx="12"/>
          </p:nvPr>
        </p:nvSpPr>
        <p:spPr/>
        <p:txBody>
          <a:bodyPr/>
          <a:lstStyle/>
          <a:p>
            <a:fld id="{240434A3-EA62-4F61-9126-E2A5429A7DAB}" type="slidenum">
              <a:rPr lang="fr-CA" smtClean="0"/>
              <a:t>‹N°›</a:t>
            </a:fld>
            <a:endParaRPr lang="fr-CA"/>
          </a:p>
        </p:txBody>
      </p:sp>
    </p:spTree>
    <p:extLst>
      <p:ext uri="{BB962C8B-B14F-4D97-AF65-F5344CB8AC3E}">
        <p14:creationId xmlns:p14="http://schemas.microsoft.com/office/powerpoint/2010/main" val="34453622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A"/>
          </a:p>
        </p:txBody>
      </p:sp>
      <p:sp>
        <p:nvSpPr>
          <p:cNvPr id="3" name="Espace réservé de la date 2"/>
          <p:cNvSpPr>
            <a:spLocks noGrp="1"/>
          </p:cNvSpPr>
          <p:nvPr>
            <p:ph type="dt" sz="half" idx="10"/>
          </p:nvPr>
        </p:nvSpPr>
        <p:spPr/>
        <p:txBody>
          <a:bodyPr/>
          <a:lstStyle/>
          <a:p>
            <a:fld id="{375DA8F0-F96F-48F5-85A9-B31B931BDB7D}" type="datetimeFigureOut">
              <a:rPr lang="fr-CA" smtClean="0"/>
              <a:t>2022-05-31</a:t>
            </a:fld>
            <a:endParaRPr lang="fr-CA"/>
          </a:p>
        </p:txBody>
      </p:sp>
      <p:sp>
        <p:nvSpPr>
          <p:cNvPr id="4" name="Espace réservé du pied de page 3"/>
          <p:cNvSpPr>
            <a:spLocks noGrp="1"/>
          </p:cNvSpPr>
          <p:nvPr>
            <p:ph type="ftr" sz="quarter" idx="11"/>
          </p:nvPr>
        </p:nvSpPr>
        <p:spPr/>
        <p:txBody>
          <a:bodyPr/>
          <a:lstStyle/>
          <a:p>
            <a:endParaRPr lang="fr-CA"/>
          </a:p>
        </p:txBody>
      </p:sp>
      <p:sp>
        <p:nvSpPr>
          <p:cNvPr id="5" name="Espace réservé du numéro de diapositive 4"/>
          <p:cNvSpPr>
            <a:spLocks noGrp="1"/>
          </p:cNvSpPr>
          <p:nvPr>
            <p:ph type="sldNum" sz="quarter" idx="12"/>
          </p:nvPr>
        </p:nvSpPr>
        <p:spPr/>
        <p:txBody>
          <a:bodyPr/>
          <a:lstStyle/>
          <a:p>
            <a:fld id="{240434A3-EA62-4F61-9126-E2A5429A7DAB}" type="slidenum">
              <a:rPr lang="fr-CA" smtClean="0"/>
              <a:t>‹N°›</a:t>
            </a:fld>
            <a:endParaRPr lang="fr-CA"/>
          </a:p>
        </p:txBody>
      </p:sp>
    </p:spTree>
    <p:extLst>
      <p:ext uri="{BB962C8B-B14F-4D97-AF65-F5344CB8AC3E}">
        <p14:creationId xmlns:p14="http://schemas.microsoft.com/office/powerpoint/2010/main" val="2472647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375DA8F0-F96F-48F5-85A9-B31B931BDB7D}" type="datetimeFigureOut">
              <a:rPr lang="fr-CA" smtClean="0"/>
              <a:t>2022-05-31</a:t>
            </a:fld>
            <a:endParaRPr lang="fr-CA"/>
          </a:p>
        </p:txBody>
      </p:sp>
      <p:sp>
        <p:nvSpPr>
          <p:cNvPr id="3" name="Espace réservé du pied de page 2"/>
          <p:cNvSpPr>
            <a:spLocks noGrp="1"/>
          </p:cNvSpPr>
          <p:nvPr>
            <p:ph type="ftr" sz="quarter" idx="11"/>
          </p:nvPr>
        </p:nvSpPr>
        <p:spPr/>
        <p:txBody>
          <a:bodyPr/>
          <a:lstStyle/>
          <a:p>
            <a:endParaRPr lang="fr-CA"/>
          </a:p>
        </p:txBody>
      </p:sp>
      <p:sp>
        <p:nvSpPr>
          <p:cNvPr id="4" name="Espace réservé du numéro de diapositive 3"/>
          <p:cNvSpPr>
            <a:spLocks noGrp="1"/>
          </p:cNvSpPr>
          <p:nvPr>
            <p:ph type="sldNum" sz="quarter" idx="12"/>
          </p:nvPr>
        </p:nvSpPr>
        <p:spPr/>
        <p:txBody>
          <a:bodyPr/>
          <a:lstStyle/>
          <a:p>
            <a:fld id="{240434A3-EA62-4F61-9126-E2A5429A7DAB}" type="slidenum">
              <a:rPr lang="fr-CA" smtClean="0"/>
              <a:t>‹N°›</a:t>
            </a:fld>
            <a:endParaRPr lang="fr-CA"/>
          </a:p>
        </p:txBody>
      </p:sp>
    </p:spTree>
    <p:extLst>
      <p:ext uri="{BB962C8B-B14F-4D97-AF65-F5344CB8AC3E}">
        <p14:creationId xmlns:p14="http://schemas.microsoft.com/office/powerpoint/2010/main" val="2833845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375DA8F0-F96F-48F5-85A9-B31B931BDB7D}" type="datetimeFigureOut">
              <a:rPr lang="fr-CA" smtClean="0"/>
              <a:t>2022-05-31</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240434A3-EA62-4F61-9126-E2A5429A7DAB}" type="slidenum">
              <a:rPr lang="fr-CA" smtClean="0"/>
              <a:t>‹N°›</a:t>
            </a:fld>
            <a:endParaRPr lang="fr-CA"/>
          </a:p>
        </p:txBody>
      </p:sp>
    </p:spTree>
    <p:extLst>
      <p:ext uri="{BB962C8B-B14F-4D97-AF65-F5344CB8AC3E}">
        <p14:creationId xmlns:p14="http://schemas.microsoft.com/office/powerpoint/2010/main" val="3853188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375DA8F0-F96F-48F5-85A9-B31B931BDB7D}" type="datetimeFigureOut">
              <a:rPr lang="fr-CA" smtClean="0"/>
              <a:t>2022-05-31</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240434A3-EA62-4F61-9126-E2A5429A7DAB}" type="slidenum">
              <a:rPr lang="fr-CA" smtClean="0"/>
              <a:t>‹N°›</a:t>
            </a:fld>
            <a:endParaRPr lang="fr-CA"/>
          </a:p>
        </p:txBody>
      </p:sp>
    </p:spTree>
    <p:extLst>
      <p:ext uri="{BB962C8B-B14F-4D97-AF65-F5344CB8AC3E}">
        <p14:creationId xmlns:p14="http://schemas.microsoft.com/office/powerpoint/2010/main" val="2494263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10"/>
          </p:nvPr>
        </p:nvSpPr>
        <p:spPr/>
        <p:txBody>
          <a:bodyPr/>
          <a:lstStyle/>
          <a:p>
            <a:fld id="{375DA8F0-F96F-48F5-85A9-B31B931BDB7D}" type="datetimeFigureOut">
              <a:rPr lang="fr-CA" smtClean="0"/>
              <a:t>2022-05-31</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240434A3-EA62-4F61-9126-E2A5429A7DAB}" type="slidenum">
              <a:rPr lang="fr-CA" smtClean="0"/>
              <a:t>‹N°›</a:t>
            </a:fld>
            <a:endParaRPr lang="fr-CA"/>
          </a:p>
        </p:txBody>
      </p:sp>
    </p:spTree>
    <p:extLst>
      <p:ext uri="{BB962C8B-B14F-4D97-AF65-F5344CB8AC3E}">
        <p14:creationId xmlns:p14="http://schemas.microsoft.com/office/powerpoint/2010/main" val="33604258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endParaRPr lang="fr-CA"/>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10"/>
          </p:nvPr>
        </p:nvSpPr>
        <p:spPr/>
        <p:txBody>
          <a:bodyPr/>
          <a:lstStyle/>
          <a:p>
            <a:fld id="{375DA8F0-F96F-48F5-85A9-B31B931BDB7D}" type="datetimeFigureOut">
              <a:rPr lang="fr-CA" smtClean="0"/>
              <a:t>2022-05-31</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240434A3-EA62-4F61-9126-E2A5429A7DAB}" type="slidenum">
              <a:rPr lang="fr-CA" smtClean="0"/>
              <a:t>‹N°›</a:t>
            </a:fld>
            <a:endParaRPr lang="fr-CA"/>
          </a:p>
        </p:txBody>
      </p:sp>
    </p:spTree>
    <p:extLst>
      <p:ext uri="{BB962C8B-B14F-4D97-AF65-F5344CB8AC3E}">
        <p14:creationId xmlns:p14="http://schemas.microsoft.com/office/powerpoint/2010/main" val="2440810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5DA8F0-F96F-48F5-85A9-B31B931BDB7D}" type="datetimeFigureOut">
              <a:rPr lang="fr-CA" smtClean="0"/>
              <a:t>2022-05-31</a:t>
            </a:fld>
            <a:endParaRPr lang="fr-CA"/>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0434A3-EA62-4F61-9126-E2A5429A7DAB}" type="slidenum">
              <a:rPr lang="fr-CA" smtClean="0"/>
              <a:t>‹N°›</a:t>
            </a:fld>
            <a:endParaRPr lang="fr-CA"/>
          </a:p>
        </p:txBody>
      </p:sp>
    </p:spTree>
    <p:extLst>
      <p:ext uri="{BB962C8B-B14F-4D97-AF65-F5344CB8AC3E}">
        <p14:creationId xmlns:p14="http://schemas.microsoft.com/office/powerpoint/2010/main" val="753664161"/>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3.xml"/><Relationship Id="rId1" Type="http://schemas.openxmlformats.org/officeDocument/2006/relationships/vmlDrawing" Target="../drawings/vmlDrawing1.vml"/><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6.png"/><Relationship Id="rId4" Type="http://schemas.openxmlformats.org/officeDocument/2006/relationships/image" Target="../media/image15.emf"/></Relationships>
</file>

<file path=ppt/slides/_rels/slide8.xml.rels><?xml version="1.0" encoding="UTF-8" standalone="yes"?>
<Relationships xmlns="http://schemas.openxmlformats.org/package/2006/relationships"><Relationship Id="rId3" Type="http://schemas.openxmlformats.org/officeDocument/2006/relationships/hyperlink" Target="mailto:edith.plante@irda.qc.ca" TargetMode="External"/><Relationship Id="rId2" Type="http://schemas.openxmlformats.org/officeDocument/2006/relationships/hyperlink" Target="https://www.irda.qc.ca/fr/a-propos/installations/laboratoire-d-analyse-biologique/" TargetMode="External"/><Relationship Id="rId1" Type="http://schemas.openxmlformats.org/officeDocument/2006/relationships/slideLayout" Target="../slideLayouts/slideLayout2.xml"/><Relationship Id="rId4" Type="http://schemas.openxmlformats.org/officeDocument/2006/relationships/hyperlink" Target="mailto:richard.hogue@irda.qc.ca"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495759" y="1909245"/>
            <a:ext cx="8915399" cy="2262781"/>
          </a:xfrm>
          <a:ln w="12700">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lnRef>
          <a:fillRef idx="1">
            <a:schemeClr val="lt1"/>
          </a:fillRef>
          <a:effectRef idx="0">
            <a:schemeClr val="accent1"/>
          </a:effectRef>
          <a:fontRef idx="minor">
            <a:schemeClr val="dk1"/>
          </a:fontRef>
        </p:style>
        <p:txBody>
          <a:bodyPr>
            <a:normAutofit/>
          </a:bodyPr>
          <a:lstStyle/>
          <a:p>
            <a:pPr algn="ctr"/>
            <a:r>
              <a:rPr lang="fr-CA" sz="3200" b="1" dirty="0">
                <a:latin typeface="Arial" panose="020B0604020202020204" pitchFamily="34" charset="0"/>
                <a:cs typeface="Arial" panose="020B0604020202020204" pitchFamily="34" charset="0"/>
              </a:rPr>
              <a:t>Combien de tubercules dois-je prélever pour constituer une réserve durant l’étape d’entreposage de mes pommes de terre ?</a:t>
            </a:r>
            <a:r>
              <a:rPr lang="fr-CA" sz="3200" dirty="0">
                <a:latin typeface="Arial" panose="020B0604020202020204" pitchFamily="34" charset="0"/>
                <a:cs typeface="Arial" panose="020B0604020202020204" pitchFamily="34" charset="0"/>
              </a:rPr>
              <a:t/>
            </a:r>
            <a:br>
              <a:rPr lang="fr-CA" sz="3200" dirty="0">
                <a:latin typeface="Arial" panose="020B0604020202020204" pitchFamily="34" charset="0"/>
                <a:cs typeface="Arial" panose="020B0604020202020204" pitchFamily="34" charset="0"/>
              </a:rPr>
            </a:br>
            <a:endParaRPr lang="fr-CA" sz="3200" dirty="0">
              <a:latin typeface="Arial" panose="020B0604020202020204" pitchFamily="34" charset="0"/>
              <a:cs typeface="Arial" panose="020B0604020202020204" pitchFamily="34" charset="0"/>
            </a:endParaRPr>
          </a:p>
        </p:txBody>
      </p:sp>
      <p:sp>
        <p:nvSpPr>
          <p:cNvPr id="3" name="Sous-titre 2"/>
          <p:cNvSpPr>
            <a:spLocks noGrp="1"/>
          </p:cNvSpPr>
          <p:nvPr>
            <p:ph type="subTitle" idx="1"/>
          </p:nvPr>
        </p:nvSpPr>
        <p:spPr>
          <a:xfrm>
            <a:off x="1889415" y="5447081"/>
            <a:ext cx="7834134" cy="657506"/>
          </a:xfrm>
        </p:spPr>
        <p:txBody>
          <a:bodyPr>
            <a:normAutofit fontScale="92500"/>
          </a:bodyPr>
          <a:lstStyle/>
          <a:p>
            <a:r>
              <a:rPr lang="fr-CA" sz="1600" b="1" i="1" dirty="0">
                <a:solidFill>
                  <a:schemeClr val="tx1"/>
                </a:solidFill>
              </a:rPr>
              <a:t>Il est recommandé d'utiliser ce document comme un aide-mémoire, mais il est très important de réviser l’intégralité du cahier des charges, des annexes 1 et 2 ainsi que les protocoles.  </a:t>
            </a:r>
            <a:endParaRPr lang="fr-CA" sz="1600" dirty="0">
              <a:solidFill>
                <a:schemeClr val="tx1"/>
              </a:solidFill>
            </a:endParaRPr>
          </a:p>
          <a:p>
            <a:endParaRPr lang="fr-CA" sz="1600" dirty="0"/>
          </a:p>
        </p:txBody>
      </p:sp>
      <p:pic>
        <p:nvPicPr>
          <p:cNvPr id="4" name="Picture 2" descr="Logo_PSQ_Fra"/>
          <p:cNvPicPr/>
          <p:nvPr/>
        </p:nvPicPr>
        <p:blipFill>
          <a:blip r:embed="rId2" cstate="print">
            <a:extLst>
              <a:ext uri="{28A0092B-C50C-407E-A947-70E740481C1C}">
                <a14:useLocalDpi xmlns:a14="http://schemas.microsoft.com/office/drawing/2010/main" val="0"/>
              </a:ext>
            </a:extLst>
          </a:blip>
          <a:srcRect b="7866"/>
          <a:stretch>
            <a:fillRect/>
          </a:stretch>
        </p:blipFill>
        <p:spPr bwMode="auto">
          <a:xfrm>
            <a:off x="648705" y="269772"/>
            <a:ext cx="1399595" cy="933924"/>
          </a:xfrm>
          <a:prstGeom prst="rect">
            <a:avLst/>
          </a:prstGeom>
          <a:noFill/>
          <a:ln>
            <a:noFill/>
          </a:ln>
        </p:spPr>
      </p:pic>
      <p:pic>
        <p:nvPicPr>
          <p:cNvPr id="5" name="Image 4" descr="GestionQualiterraDepuis20ans"/>
          <p:cNvPicPr/>
          <p:nvPr/>
        </p:nvPicPr>
        <p:blipFill>
          <a:blip r:embed="rId3">
            <a:extLst>
              <a:ext uri="{28A0092B-C50C-407E-A947-70E740481C1C}">
                <a14:useLocalDpi xmlns:a14="http://schemas.microsoft.com/office/drawing/2010/main" val="0"/>
              </a:ext>
            </a:extLst>
          </a:blip>
          <a:srcRect/>
          <a:stretch>
            <a:fillRect/>
          </a:stretch>
        </p:blipFill>
        <p:spPr bwMode="auto">
          <a:xfrm>
            <a:off x="9916351" y="459681"/>
            <a:ext cx="1304925" cy="935194"/>
          </a:xfrm>
          <a:prstGeom prst="rect">
            <a:avLst/>
          </a:prstGeom>
          <a:noFill/>
        </p:spPr>
      </p:pic>
      <p:sp>
        <p:nvSpPr>
          <p:cNvPr id="6" name="ZoneTexte 5"/>
          <p:cNvSpPr txBox="1"/>
          <p:nvPr/>
        </p:nvSpPr>
        <p:spPr>
          <a:xfrm>
            <a:off x="9916351" y="6207767"/>
            <a:ext cx="1708090" cy="276999"/>
          </a:xfrm>
          <a:prstGeom prst="rect">
            <a:avLst/>
          </a:prstGeom>
          <a:noFill/>
        </p:spPr>
        <p:txBody>
          <a:bodyPr wrap="square" rtlCol="0">
            <a:spAutoFit/>
          </a:bodyPr>
          <a:lstStyle/>
          <a:p>
            <a:r>
              <a:rPr lang="fr-FR" sz="1200" b="1" i="1" dirty="0" smtClean="0"/>
              <a:t>Version : 30 mai 2022</a:t>
            </a:r>
            <a:endParaRPr lang="fr-CA" sz="1200" b="1" i="1" dirty="0"/>
          </a:p>
        </p:txBody>
      </p:sp>
    </p:spTree>
    <p:extLst>
      <p:ext uri="{BB962C8B-B14F-4D97-AF65-F5344CB8AC3E}">
        <p14:creationId xmlns:p14="http://schemas.microsoft.com/office/powerpoint/2010/main" val="4082152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3448781" y="265962"/>
            <a:ext cx="5331854" cy="643944"/>
          </a:xfrm>
          <a:prstGeom prst="rect">
            <a:avLst/>
          </a:prstGeom>
          <a:solidFill>
            <a:schemeClr val="bg1"/>
          </a:solidFill>
          <a:ln>
            <a:solidFill>
              <a:schemeClr val="tx1"/>
            </a:solidFill>
          </a:ln>
          <a:effectLst>
            <a:innerShdw blurRad="63500" dist="50800">
              <a:prstClr val="black">
                <a:alpha val="50000"/>
              </a:prstClr>
            </a:innerShdw>
          </a:effectLst>
        </p:spPr>
        <p:txBody>
          <a:bodyPr vert="horz" lIns="91440" tIns="45720" rIns="91440" bIns="45720" rtlCol="0" anchor="b">
            <a:noAutofit/>
          </a:bodyPr>
          <a:lstStyle>
            <a:lvl1pPr algn="l" defTabSz="457200" rtl="0" eaLnBrk="1" latinLnBrk="0" hangingPunct="1">
              <a:spcBef>
                <a:spcPct val="0"/>
              </a:spcBef>
              <a:buNone/>
              <a:defRPr sz="4000" b="0" kern="1200" cap="none">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lnSpc>
                <a:spcPct val="150000"/>
              </a:lnSpc>
            </a:pPr>
            <a:r>
              <a:rPr lang="fr-CA" sz="2800" dirty="0">
                <a:latin typeface="Arial" panose="020B0604020202020204" pitchFamily="34" charset="0"/>
                <a:cs typeface="Arial" panose="020B0604020202020204" pitchFamily="34" charset="0"/>
              </a:rPr>
              <a:t/>
            </a:r>
            <a:br>
              <a:rPr lang="fr-CA" sz="2800" dirty="0">
                <a:latin typeface="Arial" panose="020B0604020202020204" pitchFamily="34" charset="0"/>
                <a:cs typeface="Arial" panose="020B0604020202020204" pitchFamily="34" charset="0"/>
              </a:rPr>
            </a:br>
            <a:r>
              <a:rPr lang="fr-CA" sz="2800" dirty="0">
                <a:latin typeface="Arial" panose="020B0604020202020204" pitchFamily="34" charset="0"/>
                <a:cs typeface="Arial" panose="020B0604020202020204" pitchFamily="34" charset="0"/>
              </a:rPr>
              <a:t/>
            </a:r>
            <a:br>
              <a:rPr lang="fr-CA" sz="2800" dirty="0">
                <a:latin typeface="Arial" panose="020B0604020202020204" pitchFamily="34" charset="0"/>
                <a:cs typeface="Arial" panose="020B0604020202020204" pitchFamily="34" charset="0"/>
              </a:rPr>
            </a:br>
            <a:r>
              <a:rPr lang="fr-CA" sz="2800" dirty="0">
                <a:latin typeface="Arial" panose="020B0604020202020204" pitchFamily="34" charset="0"/>
                <a:cs typeface="Arial" panose="020B0604020202020204" pitchFamily="34" charset="0"/>
              </a:rPr>
              <a:t>1- </a:t>
            </a:r>
            <a:r>
              <a:rPr lang="fr-CA" sz="2800" b="1" dirty="0">
                <a:latin typeface="Arial" panose="020B0604020202020204" pitchFamily="34" charset="0"/>
                <a:cs typeface="Arial" panose="020B0604020202020204" pitchFamily="34" charset="0"/>
              </a:rPr>
              <a:t>Constitution de la réserve</a:t>
            </a:r>
          </a:p>
        </p:txBody>
      </p:sp>
      <p:sp>
        <p:nvSpPr>
          <p:cNvPr id="7" name="Titre 1"/>
          <p:cNvSpPr txBox="1">
            <a:spLocks/>
          </p:cNvSpPr>
          <p:nvPr/>
        </p:nvSpPr>
        <p:spPr>
          <a:xfrm>
            <a:off x="1282260" y="984403"/>
            <a:ext cx="9490840" cy="730468"/>
          </a:xfrm>
          <a:prstGeom prst="rect">
            <a:avLst/>
          </a:prstGeom>
          <a:ln>
            <a:solidFill>
              <a:schemeClr val="tx1"/>
            </a:solidFill>
          </a:ln>
        </p:spPr>
        <p:txBody>
          <a:bodyPr vert="horz" lIns="91440" tIns="45720" rIns="91440" bIns="45720" rtlCol="0" anchor="b">
            <a:noAutofit/>
          </a:bodyPr>
          <a:lstStyle>
            <a:lvl1pPr algn="l" defTabSz="457200" rtl="0" eaLnBrk="1" latinLnBrk="0" hangingPunct="1">
              <a:spcBef>
                <a:spcPct val="0"/>
              </a:spcBef>
              <a:buNone/>
              <a:defRPr sz="4000" b="0" kern="1200" cap="none">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CA" sz="1400" dirty="0" smtClean="0">
                <a:latin typeface="Arial" panose="020B0604020202020204" pitchFamily="34" charset="0"/>
                <a:cs typeface="Arial" panose="020B0604020202020204" pitchFamily="34" charset="0"/>
              </a:rPr>
              <a:t>La </a:t>
            </a:r>
            <a:r>
              <a:rPr lang="fr-CA" sz="1400" dirty="0">
                <a:latin typeface="Arial" panose="020B0604020202020204" pitchFamily="34" charset="0"/>
                <a:cs typeface="Arial" panose="020B0604020202020204" pitchFamily="34" charset="0"/>
              </a:rPr>
              <a:t>réserve des tubercules représentative du lot est constituée des tubercules prélevés aléatoirement sur le convoyeur lors de son entreposage. La réserve de tubercules regroupe un nombre environ 2.5 fois supérieur au nombre total de tubercules qu’il faut soumettre au laboratoire pour faire un ou deux tests post-récolte.</a:t>
            </a:r>
          </a:p>
        </p:txBody>
      </p:sp>
      <p:sp>
        <p:nvSpPr>
          <p:cNvPr id="8" name="Rectangle 7"/>
          <p:cNvSpPr/>
          <p:nvPr/>
        </p:nvSpPr>
        <p:spPr>
          <a:xfrm>
            <a:off x="1282261" y="1789368"/>
            <a:ext cx="9490839" cy="523220"/>
          </a:xfrm>
          <a:prstGeom prst="rect">
            <a:avLst/>
          </a:prstGeom>
          <a:ln w="12700">
            <a:solidFill>
              <a:schemeClr val="tx1"/>
            </a:solidFill>
          </a:ln>
        </p:spPr>
        <p:txBody>
          <a:bodyPr wrap="square">
            <a:spAutoFit/>
          </a:bodyPr>
          <a:lstStyle/>
          <a:p>
            <a:r>
              <a:rPr lang="fr-CA" sz="1400" dirty="0">
                <a:solidFill>
                  <a:schemeClr val="tx1">
                    <a:lumMod val="85000"/>
                    <a:lumOff val="15000"/>
                  </a:schemeClr>
                </a:solidFill>
                <a:latin typeface="Arial" panose="020B0604020202020204" pitchFamily="34" charset="0"/>
                <a:cs typeface="Arial" panose="020B0604020202020204" pitchFamily="34" charset="0"/>
              </a:rPr>
              <a:t>Pour constituer la réserve, il faut d’abord savoir s’il faut un test pour la détection du flétrissement bactérien en plus de celui pour la détection des virus (PVY et PLRV). </a:t>
            </a:r>
            <a:endParaRPr lang="fr-CA" sz="1400" dirty="0"/>
          </a:p>
        </p:txBody>
      </p:sp>
      <p:graphicFrame>
        <p:nvGraphicFramePr>
          <p:cNvPr id="2" name="Objet 1"/>
          <p:cNvGraphicFramePr>
            <a:graphicFrameLocks noChangeAspect="1"/>
          </p:cNvGraphicFramePr>
          <p:nvPr>
            <p:extLst>
              <p:ext uri="{D42A27DB-BD31-4B8C-83A1-F6EECF244321}">
                <p14:modId xmlns:p14="http://schemas.microsoft.com/office/powerpoint/2010/main" val="2397720605"/>
              </p:ext>
            </p:extLst>
          </p:nvPr>
        </p:nvGraphicFramePr>
        <p:xfrm>
          <a:off x="1282260" y="2387085"/>
          <a:ext cx="9490839" cy="3908612"/>
        </p:xfrm>
        <a:graphic>
          <a:graphicData uri="http://schemas.openxmlformats.org/presentationml/2006/ole">
            <mc:AlternateContent xmlns:mc="http://schemas.openxmlformats.org/markup-compatibility/2006">
              <mc:Choice xmlns:v="urn:schemas-microsoft-com:vml" Requires="v">
                <p:oleObj spid="_x0000_s1031" name="Feuille de calcul" r:id="rId3" imgW="8763000" imgH="4791165" progId="Excel.Sheet.12">
                  <p:embed/>
                </p:oleObj>
              </mc:Choice>
              <mc:Fallback>
                <p:oleObj name="Feuille de calcul" r:id="rId3" imgW="8763000" imgH="4791165" progId="Excel.Sheet.12">
                  <p:embed/>
                  <p:pic>
                    <p:nvPicPr>
                      <p:cNvPr id="0" name=""/>
                      <p:cNvPicPr/>
                      <p:nvPr/>
                    </p:nvPicPr>
                    <p:blipFill>
                      <a:blip r:embed="rId4"/>
                      <a:stretch>
                        <a:fillRect/>
                      </a:stretch>
                    </p:blipFill>
                    <p:spPr>
                      <a:xfrm>
                        <a:off x="1282260" y="2387085"/>
                        <a:ext cx="9490839" cy="3908612"/>
                      </a:xfrm>
                      <a:prstGeom prst="rect">
                        <a:avLst/>
                      </a:prstGeom>
                    </p:spPr>
                  </p:pic>
                </p:oleObj>
              </mc:Fallback>
            </mc:AlternateContent>
          </a:graphicData>
        </a:graphic>
      </p:graphicFrame>
    </p:spTree>
    <p:extLst>
      <p:ext uri="{BB962C8B-B14F-4D97-AF65-F5344CB8AC3E}">
        <p14:creationId xmlns:p14="http://schemas.microsoft.com/office/powerpoint/2010/main" val="6504827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39486" y="418559"/>
            <a:ext cx="9152607" cy="1037265"/>
          </a:xfrm>
          <a:ln w="28575">
            <a:solidFill>
              <a:schemeClr val="accent1">
                <a:lumMod val="60000"/>
                <a:lumOff val="40000"/>
              </a:schemeClr>
            </a:solidFill>
          </a:ln>
        </p:spPr>
        <p:txBody>
          <a:bodyPr>
            <a:normAutofit fontScale="90000"/>
          </a:bodyPr>
          <a:lstStyle/>
          <a:p>
            <a:r>
              <a:rPr lang="fr-CA" sz="2000" b="1" i="1" u="sng" dirty="0">
                <a:solidFill>
                  <a:schemeClr val="accent6">
                    <a:lumMod val="75000"/>
                  </a:schemeClr>
                </a:solidFill>
                <a:latin typeface="Arial" panose="020B0604020202020204" pitchFamily="34" charset="0"/>
                <a:cs typeface="Arial" panose="020B0604020202020204" pitchFamily="34" charset="0"/>
              </a:rPr>
              <a:t>Exemple</a:t>
            </a:r>
            <a:r>
              <a:rPr lang="fr-CA" sz="2000" b="1" i="1" dirty="0">
                <a:solidFill>
                  <a:schemeClr val="accent6">
                    <a:lumMod val="75000"/>
                  </a:schemeClr>
                </a:solidFill>
                <a:latin typeface="Arial" panose="020B0604020202020204" pitchFamily="34" charset="0"/>
                <a:cs typeface="Arial" panose="020B0604020202020204" pitchFamily="34" charset="0"/>
              </a:rPr>
              <a:t> 1:	  </a:t>
            </a:r>
            <a:r>
              <a:rPr lang="fr-CA" sz="2000" b="1" i="1" dirty="0">
                <a:latin typeface="Arial" panose="020B0604020202020204" pitchFamily="34" charset="0"/>
                <a:cs typeface="Arial" panose="020B0604020202020204" pitchFamily="34" charset="0"/>
              </a:rPr>
              <a:t/>
            </a:r>
            <a:br>
              <a:rPr lang="fr-CA" sz="2000" b="1" i="1" dirty="0">
                <a:latin typeface="Arial" panose="020B0604020202020204" pitchFamily="34" charset="0"/>
                <a:cs typeface="Arial" panose="020B0604020202020204" pitchFamily="34" charset="0"/>
              </a:rPr>
            </a:br>
            <a:r>
              <a:rPr lang="fr-CA" sz="2000" b="1" i="1" dirty="0">
                <a:latin typeface="Arial" panose="020B0604020202020204" pitchFamily="34" charset="0"/>
                <a:cs typeface="Arial" panose="020B0604020202020204" pitchFamily="34" charset="0"/>
              </a:rPr>
              <a:t>Nombre de tubercules à prélever </a:t>
            </a:r>
            <a:r>
              <a:rPr lang="fr-CA" sz="2000" b="1" i="1" u="sng" dirty="0">
                <a:latin typeface="Arial" panose="020B0604020202020204" pitchFamily="34" charset="0"/>
                <a:cs typeface="Arial" panose="020B0604020202020204" pitchFamily="34" charset="0"/>
              </a:rPr>
              <a:t>pour constituer une réserve pour un lot</a:t>
            </a:r>
            <a:r>
              <a:rPr lang="fr-CA" sz="2000" b="1" i="1" dirty="0">
                <a:latin typeface="Arial" panose="020B0604020202020204" pitchFamily="34" charset="0"/>
                <a:cs typeface="Arial" panose="020B0604020202020204" pitchFamily="34" charset="0"/>
              </a:rPr>
              <a:t> (ex. AC Chaleur E2) constitué de quatre champs de </a:t>
            </a:r>
            <a:r>
              <a:rPr lang="fr-CA" sz="2000" b="1" i="1" dirty="0" smtClean="0">
                <a:latin typeface="Arial" panose="020B0604020202020204" pitchFamily="34" charset="0"/>
                <a:cs typeface="Arial" panose="020B0604020202020204" pitchFamily="34" charset="0"/>
              </a:rPr>
              <a:t>surfaces variables </a:t>
            </a:r>
            <a:r>
              <a:rPr lang="fr-CA" sz="2000" b="1" i="1" dirty="0">
                <a:latin typeface="Arial" panose="020B0604020202020204" pitchFamily="34" charset="0"/>
                <a:cs typeface="Arial" panose="020B0604020202020204" pitchFamily="34" charset="0"/>
              </a:rPr>
              <a:t>totalisant 18 hectares. </a:t>
            </a:r>
            <a:endParaRPr lang="fr-CA" sz="2200" dirty="0">
              <a:solidFill>
                <a:srgbClr val="0070C0"/>
              </a:solidFill>
              <a:latin typeface="Arial" panose="020B0604020202020204" pitchFamily="34" charset="0"/>
              <a:cs typeface="Arial" panose="020B0604020202020204" pitchFamily="34" charset="0"/>
            </a:endParaRP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240853969"/>
              </p:ext>
            </p:extLst>
          </p:nvPr>
        </p:nvGraphicFramePr>
        <p:xfrm>
          <a:off x="1639486" y="3142921"/>
          <a:ext cx="9156879" cy="2910625"/>
        </p:xfrm>
        <a:graphic>
          <a:graphicData uri="http://schemas.openxmlformats.org/drawingml/2006/table">
            <a:tbl>
              <a:tblPr firstRow="1" firstCol="1" bandRow="1">
                <a:tableStyleId>{5C22544A-7EE6-4342-B048-85BDC9FD1C3A}</a:tableStyleId>
              </a:tblPr>
              <a:tblGrid>
                <a:gridCol w="1465100">
                  <a:extLst>
                    <a:ext uri="{9D8B030D-6E8A-4147-A177-3AD203B41FA5}">
                      <a16:colId xmlns:a16="http://schemas.microsoft.com/office/drawing/2014/main" val="2974735752"/>
                    </a:ext>
                  </a:extLst>
                </a:gridCol>
                <a:gridCol w="1855794">
                  <a:extLst>
                    <a:ext uri="{9D8B030D-6E8A-4147-A177-3AD203B41FA5}">
                      <a16:colId xmlns:a16="http://schemas.microsoft.com/office/drawing/2014/main" val="1608926441"/>
                    </a:ext>
                  </a:extLst>
                </a:gridCol>
                <a:gridCol w="2186654">
                  <a:extLst>
                    <a:ext uri="{9D8B030D-6E8A-4147-A177-3AD203B41FA5}">
                      <a16:colId xmlns:a16="http://schemas.microsoft.com/office/drawing/2014/main" val="1901285908"/>
                    </a:ext>
                  </a:extLst>
                </a:gridCol>
                <a:gridCol w="3649331">
                  <a:extLst>
                    <a:ext uri="{9D8B030D-6E8A-4147-A177-3AD203B41FA5}">
                      <a16:colId xmlns:a16="http://schemas.microsoft.com/office/drawing/2014/main" val="286986639"/>
                    </a:ext>
                  </a:extLst>
                </a:gridCol>
              </a:tblGrid>
              <a:tr h="1003664">
                <a:tc>
                  <a:txBody>
                    <a:bodyPr/>
                    <a:lstStyle/>
                    <a:p>
                      <a:pPr algn="ctr">
                        <a:lnSpc>
                          <a:spcPct val="107000"/>
                        </a:lnSpc>
                        <a:spcAft>
                          <a:spcPts val="0"/>
                        </a:spcAft>
                      </a:pPr>
                      <a:r>
                        <a:rPr lang="fr-CA" sz="1800" dirty="0">
                          <a:solidFill>
                            <a:schemeClr val="tx1"/>
                          </a:solidFill>
                          <a:effectLst/>
                        </a:rPr>
                        <a:t>Champ</a:t>
                      </a:r>
                      <a:endParaRPr lang="fr-CA"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chemeClr val="accent6"/>
                    </a:solidFill>
                  </a:tcPr>
                </a:tc>
                <a:tc>
                  <a:txBody>
                    <a:bodyPr/>
                    <a:lstStyle/>
                    <a:p>
                      <a:pPr algn="ctr">
                        <a:lnSpc>
                          <a:spcPct val="107000"/>
                        </a:lnSpc>
                        <a:spcAft>
                          <a:spcPts val="0"/>
                        </a:spcAft>
                      </a:pPr>
                      <a:r>
                        <a:rPr lang="fr-CA" sz="1800" dirty="0">
                          <a:solidFill>
                            <a:schemeClr val="tx1"/>
                          </a:solidFill>
                          <a:effectLst/>
                        </a:rPr>
                        <a:t>Surface totale (ha)</a:t>
                      </a:r>
                      <a:endParaRPr lang="fr-CA"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chemeClr val="accent6"/>
                    </a:solidFill>
                  </a:tcPr>
                </a:tc>
                <a:tc>
                  <a:txBody>
                    <a:bodyPr/>
                    <a:lstStyle/>
                    <a:p>
                      <a:pPr algn="ctr">
                        <a:lnSpc>
                          <a:spcPct val="107000"/>
                        </a:lnSpc>
                        <a:spcAft>
                          <a:spcPts val="0"/>
                        </a:spcAft>
                      </a:pPr>
                      <a:r>
                        <a:rPr lang="fr-CA" sz="1800" b="1" dirty="0" smtClean="0">
                          <a:solidFill>
                            <a:schemeClr val="tx1"/>
                          </a:solidFill>
                          <a:effectLst/>
                        </a:rPr>
                        <a:t>Proportion</a:t>
                      </a:r>
                    </a:p>
                    <a:p>
                      <a:pPr algn="ctr">
                        <a:lnSpc>
                          <a:spcPct val="107000"/>
                        </a:lnSpc>
                        <a:spcAft>
                          <a:spcPts val="0"/>
                        </a:spcAft>
                      </a:pPr>
                      <a:r>
                        <a:rPr lang="fr-CA" sz="1800" b="1"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(Surface totale</a:t>
                      </a:r>
                      <a:r>
                        <a:rPr lang="fr-CA" sz="1800" b="1" baseline="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de chaque champ/ total)</a:t>
                      </a:r>
                      <a:endParaRPr lang="fr-CA"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chemeClr val="accent6"/>
                    </a:solidFill>
                  </a:tcPr>
                </a:tc>
                <a:tc>
                  <a:txBody>
                    <a:bodyPr/>
                    <a:lstStyle/>
                    <a:p>
                      <a:pPr algn="ctr">
                        <a:lnSpc>
                          <a:spcPct val="107000"/>
                        </a:lnSpc>
                        <a:spcAft>
                          <a:spcPts val="0"/>
                        </a:spcAft>
                      </a:pPr>
                      <a:r>
                        <a:rPr lang="fr-CA" sz="1800" dirty="0">
                          <a:solidFill>
                            <a:schemeClr val="tx1"/>
                          </a:solidFill>
                          <a:effectLst/>
                        </a:rPr>
                        <a:t>Nb total de tubercules à prélever par champ pour constituer la réserve du lot</a:t>
                      </a:r>
                      <a:endParaRPr lang="fr-CA"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chemeClr val="accent6"/>
                    </a:solidFill>
                  </a:tcPr>
                </a:tc>
                <a:extLst>
                  <a:ext uri="{0D108BD9-81ED-4DB2-BD59-A6C34878D82A}">
                    <a16:rowId xmlns:a16="http://schemas.microsoft.com/office/drawing/2014/main" val="2872670212"/>
                  </a:ext>
                </a:extLst>
              </a:tr>
              <a:tr h="401465">
                <a:tc>
                  <a:txBody>
                    <a:bodyPr/>
                    <a:lstStyle/>
                    <a:p>
                      <a:pPr algn="ctr">
                        <a:lnSpc>
                          <a:spcPct val="107000"/>
                        </a:lnSpc>
                        <a:spcAft>
                          <a:spcPts val="0"/>
                        </a:spcAft>
                      </a:pPr>
                      <a:r>
                        <a:rPr lang="fr-CA" sz="1600" b="1" dirty="0">
                          <a:solidFill>
                            <a:schemeClr val="tx1"/>
                          </a:solidFill>
                          <a:effectLst/>
                          <a:latin typeface="Arial" panose="020B0604020202020204" pitchFamily="34" charset="0"/>
                          <a:cs typeface="Arial" panose="020B0604020202020204" pitchFamily="34" charset="0"/>
                        </a:rPr>
                        <a:t>1</a:t>
                      </a:r>
                      <a:endParaRPr lang="fr-CA"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solidFill>
                      <a:schemeClr val="accent2">
                        <a:lumMod val="60000"/>
                        <a:lumOff val="40000"/>
                      </a:schemeClr>
                    </a:solidFill>
                  </a:tcPr>
                </a:tc>
                <a:tc>
                  <a:txBody>
                    <a:bodyPr/>
                    <a:lstStyle/>
                    <a:p>
                      <a:pPr algn="ctr">
                        <a:lnSpc>
                          <a:spcPct val="107000"/>
                        </a:lnSpc>
                        <a:spcAft>
                          <a:spcPts val="0"/>
                        </a:spcAft>
                      </a:pPr>
                      <a:r>
                        <a:rPr lang="fr-CA" sz="1600" b="1" dirty="0">
                          <a:solidFill>
                            <a:schemeClr val="tx1"/>
                          </a:solidFill>
                          <a:effectLst/>
                          <a:latin typeface="Arial" panose="020B0604020202020204" pitchFamily="34" charset="0"/>
                          <a:cs typeface="Arial" panose="020B0604020202020204" pitchFamily="34" charset="0"/>
                        </a:rPr>
                        <a:t>0,8</a:t>
                      </a:r>
                      <a:endParaRPr lang="fr-CA"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0"/>
                        </a:spcAft>
                      </a:pPr>
                      <a:r>
                        <a:rPr lang="fr-CA" sz="1600" b="1" dirty="0">
                          <a:solidFill>
                            <a:schemeClr val="tx1"/>
                          </a:solidFill>
                          <a:effectLst/>
                          <a:latin typeface="Arial" panose="020B0604020202020204" pitchFamily="34" charset="0"/>
                          <a:cs typeface="Arial" panose="020B0604020202020204" pitchFamily="34" charset="0"/>
                        </a:rPr>
                        <a:t>0,04 (4%)</a:t>
                      </a:r>
                      <a:endParaRPr lang="fr-CA"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0"/>
                        </a:spcAft>
                      </a:pPr>
                      <a:r>
                        <a:rPr lang="fr-CA" sz="1600" b="1" dirty="0">
                          <a:solidFill>
                            <a:schemeClr val="tx1"/>
                          </a:solidFill>
                          <a:effectLst/>
                          <a:latin typeface="Arial" panose="020B0604020202020204" pitchFamily="34" charset="0"/>
                          <a:cs typeface="Arial" panose="020B0604020202020204" pitchFamily="34" charset="0"/>
                        </a:rPr>
                        <a:t>1100 x 0,04 = 44</a:t>
                      </a:r>
                      <a:endParaRPr lang="fr-CA"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3609616658"/>
                  </a:ext>
                </a:extLst>
              </a:tr>
              <a:tr h="401465">
                <a:tc>
                  <a:txBody>
                    <a:bodyPr/>
                    <a:lstStyle/>
                    <a:p>
                      <a:pPr algn="ctr">
                        <a:lnSpc>
                          <a:spcPct val="107000"/>
                        </a:lnSpc>
                        <a:spcAft>
                          <a:spcPts val="0"/>
                        </a:spcAft>
                      </a:pPr>
                      <a:r>
                        <a:rPr lang="fr-CA" sz="1600" b="1" dirty="0">
                          <a:solidFill>
                            <a:schemeClr val="tx1"/>
                          </a:solidFill>
                          <a:effectLst/>
                          <a:latin typeface="Arial" panose="020B0604020202020204" pitchFamily="34" charset="0"/>
                          <a:cs typeface="Arial" panose="020B0604020202020204" pitchFamily="34" charset="0"/>
                        </a:rPr>
                        <a:t>2</a:t>
                      </a:r>
                      <a:endParaRPr lang="fr-CA"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solidFill>
                      <a:schemeClr val="accent2">
                        <a:lumMod val="60000"/>
                        <a:lumOff val="40000"/>
                      </a:schemeClr>
                    </a:solidFill>
                  </a:tcPr>
                </a:tc>
                <a:tc>
                  <a:txBody>
                    <a:bodyPr/>
                    <a:lstStyle/>
                    <a:p>
                      <a:pPr algn="ctr">
                        <a:lnSpc>
                          <a:spcPct val="107000"/>
                        </a:lnSpc>
                        <a:spcAft>
                          <a:spcPts val="0"/>
                        </a:spcAft>
                      </a:pPr>
                      <a:r>
                        <a:rPr lang="fr-CA" sz="1600" b="1" dirty="0">
                          <a:solidFill>
                            <a:schemeClr val="tx1"/>
                          </a:solidFill>
                          <a:effectLst/>
                          <a:latin typeface="Arial" panose="020B0604020202020204" pitchFamily="34" charset="0"/>
                          <a:cs typeface="Arial" panose="020B0604020202020204" pitchFamily="34" charset="0"/>
                        </a:rPr>
                        <a:t>1,8</a:t>
                      </a:r>
                      <a:endParaRPr lang="fr-CA"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0"/>
                        </a:spcAft>
                      </a:pPr>
                      <a:r>
                        <a:rPr lang="fr-CA" sz="1600" b="1" dirty="0">
                          <a:solidFill>
                            <a:schemeClr val="tx1"/>
                          </a:solidFill>
                          <a:effectLst/>
                          <a:latin typeface="Arial" panose="020B0604020202020204" pitchFamily="34" charset="0"/>
                          <a:cs typeface="Arial" panose="020B0604020202020204" pitchFamily="34" charset="0"/>
                        </a:rPr>
                        <a:t>0,102 (10%)</a:t>
                      </a:r>
                      <a:endParaRPr lang="fr-CA"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0"/>
                        </a:spcAft>
                      </a:pPr>
                      <a:r>
                        <a:rPr lang="fr-CA" sz="1600" b="1" dirty="0">
                          <a:solidFill>
                            <a:schemeClr val="tx1"/>
                          </a:solidFill>
                          <a:effectLst/>
                          <a:latin typeface="Arial" panose="020B0604020202020204" pitchFamily="34" charset="0"/>
                          <a:cs typeface="Arial" panose="020B0604020202020204" pitchFamily="34" charset="0"/>
                        </a:rPr>
                        <a:t>1100 x 0,10 = 110</a:t>
                      </a:r>
                      <a:endParaRPr lang="fr-CA"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1665671954"/>
                  </a:ext>
                </a:extLst>
              </a:tr>
              <a:tr h="401465">
                <a:tc>
                  <a:txBody>
                    <a:bodyPr/>
                    <a:lstStyle/>
                    <a:p>
                      <a:pPr algn="ctr">
                        <a:lnSpc>
                          <a:spcPct val="107000"/>
                        </a:lnSpc>
                        <a:spcAft>
                          <a:spcPts val="0"/>
                        </a:spcAft>
                      </a:pPr>
                      <a:r>
                        <a:rPr lang="fr-CA" sz="1600" b="1" dirty="0">
                          <a:solidFill>
                            <a:schemeClr val="tx1"/>
                          </a:solidFill>
                          <a:effectLst/>
                          <a:latin typeface="Arial" panose="020B0604020202020204" pitchFamily="34" charset="0"/>
                          <a:cs typeface="Arial" panose="020B0604020202020204" pitchFamily="34" charset="0"/>
                        </a:rPr>
                        <a:t>3</a:t>
                      </a:r>
                      <a:endParaRPr lang="fr-CA"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solidFill>
                      <a:schemeClr val="accent2">
                        <a:lumMod val="60000"/>
                        <a:lumOff val="40000"/>
                      </a:schemeClr>
                    </a:solidFill>
                  </a:tcPr>
                </a:tc>
                <a:tc>
                  <a:txBody>
                    <a:bodyPr/>
                    <a:lstStyle/>
                    <a:p>
                      <a:pPr algn="ctr">
                        <a:lnSpc>
                          <a:spcPct val="107000"/>
                        </a:lnSpc>
                        <a:spcAft>
                          <a:spcPts val="0"/>
                        </a:spcAft>
                      </a:pPr>
                      <a:r>
                        <a:rPr lang="fr-CA" sz="1600" b="1">
                          <a:solidFill>
                            <a:schemeClr val="tx1"/>
                          </a:solidFill>
                          <a:effectLst/>
                          <a:latin typeface="Arial" panose="020B0604020202020204" pitchFamily="34" charset="0"/>
                          <a:cs typeface="Arial" panose="020B0604020202020204" pitchFamily="34" charset="0"/>
                        </a:rPr>
                        <a:t>4,6</a:t>
                      </a:r>
                      <a:endParaRPr lang="fr-CA" sz="16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0"/>
                        </a:spcAft>
                      </a:pPr>
                      <a:r>
                        <a:rPr lang="fr-CA" sz="1600" b="1" dirty="0">
                          <a:solidFill>
                            <a:schemeClr val="tx1"/>
                          </a:solidFill>
                          <a:effectLst/>
                          <a:latin typeface="Arial" panose="020B0604020202020204" pitchFamily="34" charset="0"/>
                          <a:cs typeface="Arial" panose="020B0604020202020204" pitchFamily="34" charset="0"/>
                        </a:rPr>
                        <a:t>0,256 (26%)</a:t>
                      </a:r>
                      <a:endParaRPr lang="fr-CA"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0"/>
                        </a:spcAft>
                      </a:pPr>
                      <a:r>
                        <a:rPr lang="fr-CA" sz="1600" b="1" dirty="0">
                          <a:solidFill>
                            <a:schemeClr val="tx1"/>
                          </a:solidFill>
                          <a:effectLst/>
                          <a:latin typeface="Arial" panose="020B0604020202020204" pitchFamily="34" charset="0"/>
                          <a:cs typeface="Arial" panose="020B0604020202020204" pitchFamily="34" charset="0"/>
                        </a:rPr>
                        <a:t>1100 x 0,26 = 286</a:t>
                      </a:r>
                      <a:endParaRPr lang="fr-CA"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202811413"/>
                  </a:ext>
                </a:extLst>
              </a:tr>
              <a:tr h="351283">
                <a:tc>
                  <a:txBody>
                    <a:bodyPr/>
                    <a:lstStyle/>
                    <a:p>
                      <a:pPr algn="ctr">
                        <a:lnSpc>
                          <a:spcPct val="107000"/>
                        </a:lnSpc>
                        <a:spcAft>
                          <a:spcPts val="0"/>
                        </a:spcAft>
                      </a:pPr>
                      <a:r>
                        <a:rPr lang="fr-CA" sz="1600" b="1" dirty="0">
                          <a:solidFill>
                            <a:schemeClr val="tx1"/>
                          </a:solidFill>
                          <a:effectLst/>
                          <a:latin typeface="Arial" panose="020B0604020202020204" pitchFamily="34" charset="0"/>
                          <a:cs typeface="Arial" panose="020B0604020202020204" pitchFamily="34" charset="0"/>
                        </a:rPr>
                        <a:t>4</a:t>
                      </a:r>
                      <a:endParaRPr lang="fr-CA"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solidFill>
                      <a:schemeClr val="accent2">
                        <a:lumMod val="60000"/>
                        <a:lumOff val="40000"/>
                      </a:schemeClr>
                    </a:solidFill>
                  </a:tcPr>
                </a:tc>
                <a:tc>
                  <a:txBody>
                    <a:bodyPr/>
                    <a:lstStyle/>
                    <a:p>
                      <a:pPr algn="ctr">
                        <a:lnSpc>
                          <a:spcPct val="107000"/>
                        </a:lnSpc>
                        <a:spcAft>
                          <a:spcPts val="0"/>
                        </a:spcAft>
                      </a:pPr>
                      <a:r>
                        <a:rPr lang="fr-CA" sz="1600" b="1">
                          <a:solidFill>
                            <a:schemeClr val="tx1"/>
                          </a:solidFill>
                          <a:effectLst/>
                          <a:latin typeface="Arial" panose="020B0604020202020204" pitchFamily="34" charset="0"/>
                          <a:cs typeface="Arial" panose="020B0604020202020204" pitchFamily="34" charset="0"/>
                        </a:rPr>
                        <a:t>10,8</a:t>
                      </a:r>
                      <a:endParaRPr lang="fr-CA" sz="16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b"/>
                </a:tc>
                <a:tc>
                  <a:txBody>
                    <a:bodyPr/>
                    <a:lstStyle/>
                    <a:p>
                      <a:pPr algn="ctr">
                        <a:lnSpc>
                          <a:spcPct val="107000"/>
                        </a:lnSpc>
                        <a:spcAft>
                          <a:spcPts val="0"/>
                        </a:spcAft>
                      </a:pPr>
                      <a:r>
                        <a:rPr lang="fr-CA" sz="1600" b="1" dirty="0">
                          <a:solidFill>
                            <a:schemeClr val="tx1"/>
                          </a:solidFill>
                          <a:effectLst/>
                          <a:latin typeface="Arial" panose="020B0604020202020204" pitchFamily="34" charset="0"/>
                          <a:cs typeface="Arial" panose="020B0604020202020204" pitchFamily="34" charset="0"/>
                        </a:rPr>
                        <a:t>0,60 (60%)</a:t>
                      </a:r>
                      <a:endParaRPr lang="fr-CA"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0"/>
                        </a:spcAft>
                      </a:pPr>
                      <a:r>
                        <a:rPr lang="fr-CA" sz="1600" b="1" dirty="0">
                          <a:solidFill>
                            <a:schemeClr val="tx1"/>
                          </a:solidFill>
                          <a:effectLst/>
                          <a:latin typeface="Arial" panose="020B0604020202020204" pitchFamily="34" charset="0"/>
                          <a:cs typeface="Arial" panose="020B0604020202020204" pitchFamily="34" charset="0"/>
                        </a:rPr>
                        <a:t>1100 x 0,6 = 660</a:t>
                      </a:r>
                      <a:endParaRPr lang="fr-CA"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4118762450"/>
                  </a:ext>
                </a:extLst>
              </a:tr>
              <a:tr h="351283">
                <a:tc>
                  <a:txBody>
                    <a:bodyPr/>
                    <a:lstStyle/>
                    <a:p>
                      <a:pPr algn="ctr">
                        <a:lnSpc>
                          <a:spcPct val="107000"/>
                        </a:lnSpc>
                        <a:spcAft>
                          <a:spcPts val="0"/>
                        </a:spcAft>
                      </a:pPr>
                      <a:r>
                        <a:rPr lang="fr-CA" sz="1600" b="1" dirty="0">
                          <a:solidFill>
                            <a:schemeClr val="tx1"/>
                          </a:solidFill>
                          <a:effectLst/>
                          <a:latin typeface="Arial" panose="020B0604020202020204" pitchFamily="34" charset="0"/>
                          <a:cs typeface="Arial" panose="020B0604020202020204" pitchFamily="34" charset="0"/>
                        </a:rPr>
                        <a:t>Total</a:t>
                      </a:r>
                      <a:endParaRPr lang="fr-CA"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b">
                    <a:solidFill>
                      <a:schemeClr val="accent2">
                        <a:lumMod val="60000"/>
                        <a:lumOff val="40000"/>
                      </a:schemeClr>
                    </a:solidFill>
                  </a:tcPr>
                </a:tc>
                <a:tc>
                  <a:txBody>
                    <a:bodyPr/>
                    <a:lstStyle/>
                    <a:p>
                      <a:pPr algn="ctr">
                        <a:lnSpc>
                          <a:spcPct val="107000"/>
                        </a:lnSpc>
                        <a:spcAft>
                          <a:spcPts val="0"/>
                        </a:spcAft>
                      </a:pPr>
                      <a:r>
                        <a:rPr lang="fr-CA" sz="1600" b="1">
                          <a:solidFill>
                            <a:schemeClr val="tx1"/>
                          </a:solidFill>
                          <a:effectLst/>
                          <a:latin typeface="Arial" panose="020B0604020202020204" pitchFamily="34" charset="0"/>
                          <a:cs typeface="Arial" panose="020B0604020202020204" pitchFamily="34" charset="0"/>
                        </a:rPr>
                        <a:t>18</a:t>
                      </a:r>
                      <a:endParaRPr lang="fr-CA" sz="16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b"/>
                </a:tc>
                <a:tc>
                  <a:txBody>
                    <a:bodyPr/>
                    <a:lstStyle/>
                    <a:p>
                      <a:pPr algn="ctr">
                        <a:lnSpc>
                          <a:spcPct val="107000"/>
                        </a:lnSpc>
                        <a:spcAft>
                          <a:spcPts val="0"/>
                        </a:spcAft>
                      </a:pPr>
                      <a:r>
                        <a:rPr lang="fr-CA" sz="1600" b="1">
                          <a:solidFill>
                            <a:schemeClr val="tx1"/>
                          </a:solidFill>
                          <a:effectLst/>
                          <a:latin typeface="Arial" panose="020B0604020202020204" pitchFamily="34" charset="0"/>
                          <a:cs typeface="Arial" panose="020B0604020202020204" pitchFamily="34" charset="0"/>
                        </a:rPr>
                        <a:t>1   (100%)</a:t>
                      </a:r>
                      <a:endParaRPr lang="fr-CA" sz="16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7000"/>
                        </a:lnSpc>
                        <a:spcAft>
                          <a:spcPts val="0"/>
                        </a:spcAft>
                      </a:pPr>
                      <a:r>
                        <a:rPr lang="fr-CA" sz="1600" b="1" dirty="0">
                          <a:solidFill>
                            <a:schemeClr val="tx1"/>
                          </a:solidFill>
                          <a:effectLst/>
                          <a:latin typeface="Arial" panose="020B0604020202020204" pitchFamily="34" charset="0"/>
                          <a:cs typeface="Arial" panose="020B0604020202020204" pitchFamily="34" charset="0"/>
                        </a:rPr>
                        <a:t>1100</a:t>
                      </a:r>
                      <a:endParaRPr lang="fr-CA"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b"/>
                </a:tc>
                <a:extLst>
                  <a:ext uri="{0D108BD9-81ED-4DB2-BD59-A6C34878D82A}">
                    <a16:rowId xmlns:a16="http://schemas.microsoft.com/office/drawing/2014/main" val="3922727703"/>
                  </a:ext>
                </a:extLst>
              </a:tr>
            </a:tbl>
          </a:graphicData>
        </a:graphic>
      </p:graphicFrame>
      <p:sp>
        <p:nvSpPr>
          <p:cNvPr id="5" name="Rectangle 4"/>
          <p:cNvSpPr/>
          <p:nvPr/>
        </p:nvSpPr>
        <p:spPr>
          <a:xfrm>
            <a:off x="1639486" y="1665593"/>
            <a:ext cx="9350063" cy="1477328"/>
          </a:xfrm>
          <a:prstGeom prst="rect">
            <a:avLst/>
          </a:prstGeom>
        </p:spPr>
        <p:txBody>
          <a:bodyPr wrap="square">
            <a:spAutoFit/>
          </a:bodyPr>
          <a:lstStyle/>
          <a:p>
            <a:r>
              <a:rPr lang="fr-CA" b="1" i="1" u="sng" dirty="0">
                <a:solidFill>
                  <a:srgbClr val="0070C0"/>
                </a:solidFill>
                <a:latin typeface="Arial" panose="020B0604020202020204" pitchFamily="34" charset="0"/>
                <a:cs typeface="Arial" panose="020B0604020202020204" pitchFamily="34" charset="0"/>
              </a:rPr>
              <a:t>Dans cet </a:t>
            </a:r>
            <a:r>
              <a:rPr lang="fr-CA" b="1" i="1" u="sng" dirty="0" smtClean="0">
                <a:solidFill>
                  <a:srgbClr val="0070C0"/>
                </a:solidFill>
                <a:latin typeface="Arial" panose="020B0604020202020204" pitchFamily="34" charset="0"/>
                <a:cs typeface="Arial" panose="020B0604020202020204" pitchFamily="34" charset="0"/>
              </a:rPr>
              <a:t>exemple, </a:t>
            </a:r>
            <a:r>
              <a:rPr lang="fr-CA" b="1" i="1" u="sng" dirty="0">
                <a:solidFill>
                  <a:srgbClr val="0070C0"/>
                </a:solidFill>
                <a:latin typeface="Arial" panose="020B0604020202020204" pitchFamily="34" charset="0"/>
                <a:cs typeface="Arial" panose="020B0604020202020204" pitchFamily="34" charset="0"/>
              </a:rPr>
              <a:t>on veut effectuer une détection de virus PVY+PLRV et flétrissement bactérien).</a:t>
            </a:r>
            <a:r>
              <a:rPr lang="fr-CA" b="1" dirty="0"/>
              <a:t> D’après le tableau précédent, le producteur doit prélever 1000 tubercules pour constituer une réserve (voir la ligne du tableau : 16 à 36 ha). Ajouter 5 à 10% de tubercules au total à soumettre pour compenser des pertes lors du transport </a:t>
            </a:r>
            <a:r>
              <a:rPr lang="fr-CA" b="1" dirty="0">
                <a:solidFill>
                  <a:srgbClr val="FF0000"/>
                </a:solidFill>
              </a:rPr>
              <a:t>= 1100 tubercules</a:t>
            </a:r>
            <a:r>
              <a:rPr lang="fr-CA" dirty="0">
                <a:solidFill>
                  <a:srgbClr val="0070C0"/>
                </a:solidFill>
                <a:latin typeface="Arial" panose="020B0604020202020204" pitchFamily="34" charset="0"/>
                <a:cs typeface="Arial" panose="020B0604020202020204" pitchFamily="34" charset="0"/>
              </a:rPr>
              <a:t/>
            </a:r>
            <a:br>
              <a:rPr lang="fr-CA" dirty="0">
                <a:solidFill>
                  <a:srgbClr val="0070C0"/>
                </a:solidFill>
                <a:latin typeface="Arial" panose="020B0604020202020204" pitchFamily="34" charset="0"/>
                <a:cs typeface="Arial" panose="020B0604020202020204" pitchFamily="34" charset="0"/>
              </a:rPr>
            </a:br>
            <a:endParaRPr lang="fr-CA"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628382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73215" y="263502"/>
            <a:ext cx="9376857" cy="1280890"/>
          </a:xfrm>
          <a:solidFill>
            <a:schemeClr val="bg2"/>
          </a:solidFill>
          <a:ln w="12700">
            <a:solidFill>
              <a:schemeClr val="tx1"/>
            </a:solidFill>
          </a:ln>
        </p:spPr>
        <p:txBody>
          <a:bodyPr>
            <a:noAutofit/>
          </a:bodyPr>
          <a:lstStyle/>
          <a:p>
            <a:pPr algn="ctr"/>
            <a:r>
              <a:rPr lang="fr-CA" sz="2000" b="1" dirty="0">
                <a:latin typeface="Arial" panose="020B0604020202020204" pitchFamily="34" charset="0"/>
                <a:cs typeface="Arial" panose="020B0604020202020204" pitchFamily="34" charset="0"/>
              </a:rPr>
              <a:t>Le producteur doit conserver les tubercules dans des sacs dédiés à chaque champ afin de pouvoir préparer les échantillons à soumettre au laboratoire selon la règle du prorata des surfaces/champ constituant le lot.</a:t>
            </a:r>
            <a:endParaRPr lang="fr-CA" sz="2000" dirty="0">
              <a:latin typeface="Arial" panose="020B0604020202020204" pitchFamily="34" charset="0"/>
              <a:cs typeface="Arial" panose="020B0604020202020204" pitchFamily="34" charset="0"/>
            </a:endParaRPr>
          </a:p>
        </p:txBody>
      </p:sp>
      <p:pic>
        <p:nvPicPr>
          <p:cNvPr id="2050" name="Picture 2" descr="Sac de pommes de terre illustration de vecteur. Illustration du moisson -  61221825"/>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711852" y="1921766"/>
            <a:ext cx="3206842" cy="195758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5" name="Picture 2" descr="Sac de pommes de terre illustration de vecteur. Illustration du moisson -  612218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9746" y="1874135"/>
            <a:ext cx="3400023" cy="195758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4" name="Image 3"/>
          <p:cNvPicPr>
            <a:picLocks noChangeAspect="1"/>
          </p:cNvPicPr>
          <p:nvPr/>
        </p:nvPicPr>
        <p:blipFill>
          <a:blip r:embed="rId4"/>
          <a:stretch>
            <a:fillRect/>
          </a:stretch>
        </p:blipFill>
        <p:spPr>
          <a:xfrm>
            <a:off x="1673215" y="4332391"/>
            <a:ext cx="3206841" cy="200803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7" name="Picture 2" descr="Sac de pommes de terre illustration de vecteur. Illustration du moisson -  612218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9747" y="4356018"/>
            <a:ext cx="3400022" cy="200803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8" name="ZoneTexte 7"/>
          <p:cNvSpPr txBox="1"/>
          <p:nvPr/>
        </p:nvSpPr>
        <p:spPr>
          <a:xfrm>
            <a:off x="2120719" y="2688595"/>
            <a:ext cx="1519708" cy="523220"/>
          </a:xfrm>
          <a:prstGeom prst="rect">
            <a:avLst/>
          </a:prstGeom>
          <a:noFill/>
        </p:spPr>
        <p:txBody>
          <a:bodyPr wrap="square" rtlCol="0">
            <a:spAutoFit/>
          </a:bodyPr>
          <a:lstStyle/>
          <a:p>
            <a:pPr algn="ctr"/>
            <a:r>
              <a:rPr lang="fr-FR" sz="1400" b="1" dirty="0">
                <a:solidFill>
                  <a:schemeClr val="bg1"/>
                </a:solidFill>
                <a:latin typeface="Arial" panose="020B0604020202020204" pitchFamily="34" charset="0"/>
                <a:cs typeface="Arial" panose="020B0604020202020204" pitchFamily="34" charset="0"/>
              </a:rPr>
              <a:t>44 tubercules du champ no 1</a:t>
            </a:r>
            <a:endParaRPr lang="fr-CA" sz="1400" b="1" dirty="0">
              <a:solidFill>
                <a:schemeClr val="bg1"/>
              </a:solidFill>
              <a:latin typeface="Arial" panose="020B0604020202020204" pitchFamily="34" charset="0"/>
              <a:cs typeface="Arial" panose="020B0604020202020204" pitchFamily="34" charset="0"/>
            </a:endParaRPr>
          </a:p>
        </p:txBody>
      </p:sp>
      <p:sp>
        <p:nvSpPr>
          <p:cNvPr id="10" name="ZoneTexte 9"/>
          <p:cNvSpPr txBox="1"/>
          <p:nvPr/>
        </p:nvSpPr>
        <p:spPr>
          <a:xfrm>
            <a:off x="8137301" y="2688595"/>
            <a:ext cx="1519708" cy="523220"/>
          </a:xfrm>
          <a:prstGeom prst="rect">
            <a:avLst/>
          </a:prstGeom>
          <a:noFill/>
        </p:spPr>
        <p:txBody>
          <a:bodyPr wrap="square" rtlCol="0">
            <a:spAutoFit/>
          </a:bodyPr>
          <a:lstStyle/>
          <a:p>
            <a:pPr algn="ctr"/>
            <a:r>
              <a:rPr lang="fr-FR" sz="1400" b="1" dirty="0">
                <a:solidFill>
                  <a:schemeClr val="bg1"/>
                </a:solidFill>
                <a:latin typeface="Arial" panose="020B0604020202020204" pitchFamily="34" charset="0"/>
                <a:cs typeface="Arial" panose="020B0604020202020204" pitchFamily="34" charset="0"/>
              </a:rPr>
              <a:t>110 tubercules du champ no 2</a:t>
            </a:r>
            <a:endParaRPr lang="fr-CA" sz="1400" b="1" dirty="0">
              <a:solidFill>
                <a:schemeClr val="bg1"/>
              </a:solidFill>
              <a:latin typeface="Arial" panose="020B0604020202020204" pitchFamily="34" charset="0"/>
              <a:cs typeface="Arial" panose="020B0604020202020204" pitchFamily="34" charset="0"/>
            </a:endParaRPr>
          </a:p>
        </p:txBody>
      </p:sp>
      <p:sp>
        <p:nvSpPr>
          <p:cNvPr id="11" name="ZoneTexte 10"/>
          <p:cNvSpPr txBox="1"/>
          <p:nvPr/>
        </p:nvSpPr>
        <p:spPr>
          <a:xfrm>
            <a:off x="2120719" y="5220498"/>
            <a:ext cx="1519708" cy="523220"/>
          </a:xfrm>
          <a:prstGeom prst="rect">
            <a:avLst/>
          </a:prstGeom>
          <a:noFill/>
        </p:spPr>
        <p:txBody>
          <a:bodyPr wrap="square" rtlCol="0">
            <a:spAutoFit/>
          </a:bodyPr>
          <a:lstStyle/>
          <a:p>
            <a:pPr algn="ctr"/>
            <a:r>
              <a:rPr lang="fr-FR" sz="1400" b="1" dirty="0">
                <a:solidFill>
                  <a:schemeClr val="bg1"/>
                </a:solidFill>
                <a:latin typeface="Arial" panose="020B0604020202020204" pitchFamily="34" charset="0"/>
                <a:cs typeface="Arial" panose="020B0604020202020204" pitchFamily="34" charset="0"/>
              </a:rPr>
              <a:t>286 tubercules du champ no 3</a:t>
            </a:r>
            <a:endParaRPr lang="fr-CA" sz="1400" b="1" dirty="0">
              <a:solidFill>
                <a:schemeClr val="bg1"/>
              </a:solidFill>
              <a:latin typeface="Arial" panose="020B0604020202020204" pitchFamily="34" charset="0"/>
              <a:cs typeface="Arial" panose="020B0604020202020204" pitchFamily="34" charset="0"/>
            </a:endParaRPr>
          </a:p>
        </p:txBody>
      </p:sp>
      <p:sp>
        <p:nvSpPr>
          <p:cNvPr id="12" name="ZoneTexte 11"/>
          <p:cNvSpPr txBox="1"/>
          <p:nvPr/>
        </p:nvSpPr>
        <p:spPr>
          <a:xfrm>
            <a:off x="8137301" y="5220498"/>
            <a:ext cx="1519708" cy="523220"/>
          </a:xfrm>
          <a:prstGeom prst="rect">
            <a:avLst/>
          </a:prstGeom>
          <a:noFill/>
        </p:spPr>
        <p:txBody>
          <a:bodyPr wrap="square" rtlCol="0">
            <a:spAutoFit/>
          </a:bodyPr>
          <a:lstStyle/>
          <a:p>
            <a:pPr algn="ctr"/>
            <a:r>
              <a:rPr lang="fr-FR" sz="1400" b="1" dirty="0">
                <a:solidFill>
                  <a:schemeClr val="bg1"/>
                </a:solidFill>
                <a:latin typeface="Arial" panose="020B0604020202020204" pitchFamily="34" charset="0"/>
                <a:cs typeface="Arial" panose="020B0604020202020204" pitchFamily="34" charset="0"/>
              </a:rPr>
              <a:t>660 tubercules du champ no 4</a:t>
            </a:r>
            <a:endParaRPr lang="fr-CA" sz="1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347430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57505" y="483328"/>
            <a:ext cx="8911687" cy="1114538"/>
          </a:xfrm>
          <a:ln w="12700">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Autofit/>
          </a:bodyPr>
          <a:lstStyle/>
          <a:p>
            <a:pPr algn="ctr"/>
            <a:r>
              <a:rPr lang="fr-CA" sz="2800" b="1" dirty="0">
                <a:latin typeface="Arial" panose="020B0604020202020204" pitchFamily="34" charset="0"/>
                <a:cs typeface="Arial" panose="020B0604020202020204" pitchFamily="34" charset="0"/>
              </a:rPr>
              <a:t>2- Une fois la réserve du lot constituée, combien de tubercules dois-je expédier au laboratoire ?</a:t>
            </a:r>
            <a:endParaRPr lang="fr-CA" sz="2800" dirty="0">
              <a:latin typeface="Arial" panose="020B0604020202020204" pitchFamily="34" charset="0"/>
              <a:cs typeface="Arial" panose="020B0604020202020204" pitchFamily="34" charset="0"/>
            </a:endParaRPr>
          </a:p>
        </p:txBody>
      </p:sp>
      <p:graphicFrame>
        <p:nvGraphicFramePr>
          <p:cNvPr id="6" name="Espace réservé du contenu 5"/>
          <p:cNvGraphicFramePr>
            <a:graphicFrameLocks noGrp="1"/>
          </p:cNvGraphicFramePr>
          <p:nvPr>
            <p:ph idx="1"/>
            <p:extLst>
              <p:ext uri="{D42A27DB-BD31-4B8C-83A1-F6EECF244321}">
                <p14:modId xmlns:p14="http://schemas.microsoft.com/office/powerpoint/2010/main" val="1663253617"/>
              </p:ext>
            </p:extLst>
          </p:nvPr>
        </p:nvGraphicFramePr>
        <p:xfrm>
          <a:off x="1653832" y="2769551"/>
          <a:ext cx="8621070" cy="3126753"/>
        </p:xfrm>
        <a:graphic>
          <a:graphicData uri="http://schemas.openxmlformats.org/drawingml/2006/table">
            <a:tbl>
              <a:tblPr firstRow="1" firstCol="1" bandRow="1">
                <a:tableStyleId>{5C22544A-7EE6-4342-B048-85BDC9FD1C3A}</a:tableStyleId>
              </a:tblPr>
              <a:tblGrid>
                <a:gridCol w="1379371">
                  <a:extLst>
                    <a:ext uri="{9D8B030D-6E8A-4147-A177-3AD203B41FA5}">
                      <a16:colId xmlns:a16="http://schemas.microsoft.com/office/drawing/2014/main" val="3444715547"/>
                    </a:ext>
                  </a:extLst>
                </a:gridCol>
                <a:gridCol w="1747205">
                  <a:extLst>
                    <a:ext uri="{9D8B030D-6E8A-4147-A177-3AD203B41FA5}">
                      <a16:colId xmlns:a16="http://schemas.microsoft.com/office/drawing/2014/main" val="3030748258"/>
                    </a:ext>
                  </a:extLst>
                </a:gridCol>
                <a:gridCol w="2029300">
                  <a:extLst>
                    <a:ext uri="{9D8B030D-6E8A-4147-A177-3AD203B41FA5}">
                      <a16:colId xmlns:a16="http://schemas.microsoft.com/office/drawing/2014/main" val="3485131522"/>
                    </a:ext>
                  </a:extLst>
                </a:gridCol>
                <a:gridCol w="3465194">
                  <a:extLst>
                    <a:ext uri="{9D8B030D-6E8A-4147-A177-3AD203B41FA5}">
                      <a16:colId xmlns:a16="http://schemas.microsoft.com/office/drawing/2014/main" val="1000928227"/>
                    </a:ext>
                  </a:extLst>
                </a:gridCol>
              </a:tblGrid>
              <a:tr h="1078190">
                <a:tc>
                  <a:txBody>
                    <a:bodyPr/>
                    <a:lstStyle/>
                    <a:p>
                      <a:pPr algn="ctr">
                        <a:lnSpc>
                          <a:spcPct val="107000"/>
                        </a:lnSpc>
                        <a:spcAft>
                          <a:spcPts val="0"/>
                        </a:spcAft>
                      </a:pPr>
                      <a:r>
                        <a:rPr lang="fr-CA" sz="1600" b="1" dirty="0">
                          <a:solidFill>
                            <a:schemeClr val="tx1"/>
                          </a:solidFill>
                          <a:effectLst/>
                        </a:rPr>
                        <a:t>Champ</a:t>
                      </a:r>
                      <a:endParaRPr lang="fr-CA"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chemeClr val="accent6"/>
                    </a:solidFill>
                  </a:tcPr>
                </a:tc>
                <a:tc>
                  <a:txBody>
                    <a:bodyPr/>
                    <a:lstStyle/>
                    <a:p>
                      <a:pPr algn="ctr">
                        <a:lnSpc>
                          <a:spcPct val="107000"/>
                        </a:lnSpc>
                        <a:spcAft>
                          <a:spcPts val="0"/>
                        </a:spcAft>
                      </a:pPr>
                      <a:r>
                        <a:rPr lang="fr-CA" sz="1600" b="1" dirty="0">
                          <a:solidFill>
                            <a:schemeClr val="tx1"/>
                          </a:solidFill>
                          <a:effectLst/>
                        </a:rPr>
                        <a:t>Surface totale (ha)</a:t>
                      </a:r>
                      <a:endParaRPr lang="fr-CA"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chemeClr val="accent6"/>
                    </a:solidFill>
                  </a:tcPr>
                </a:tc>
                <a:tc>
                  <a:txBody>
                    <a:bodyPr/>
                    <a:lstStyle/>
                    <a:p>
                      <a:pPr algn="ctr">
                        <a:lnSpc>
                          <a:spcPct val="107000"/>
                        </a:lnSpc>
                        <a:spcAft>
                          <a:spcPts val="0"/>
                        </a:spcAft>
                      </a:pPr>
                      <a:r>
                        <a:rPr lang="fr-CA" sz="1600" b="1" dirty="0">
                          <a:solidFill>
                            <a:schemeClr val="tx1"/>
                          </a:solidFill>
                          <a:effectLst/>
                        </a:rPr>
                        <a:t>Proportion</a:t>
                      </a:r>
                    </a:p>
                    <a:p>
                      <a:pPr algn="ctr">
                        <a:lnSpc>
                          <a:spcPct val="107000"/>
                        </a:lnSpc>
                        <a:spcAft>
                          <a:spcPts val="0"/>
                        </a:spcAft>
                      </a:pPr>
                      <a:r>
                        <a:rPr lang="fr-CA"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(Surface totale</a:t>
                      </a:r>
                      <a:r>
                        <a:rPr lang="fr-CA" sz="1600" b="1"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de chaque champ/ total)</a:t>
                      </a:r>
                      <a:endParaRPr lang="fr-CA"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chemeClr val="accent6"/>
                    </a:solidFill>
                  </a:tcPr>
                </a:tc>
                <a:tc>
                  <a:txBody>
                    <a:bodyPr/>
                    <a:lstStyle/>
                    <a:p>
                      <a:pPr algn="ctr">
                        <a:lnSpc>
                          <a:spcPct val="107000"/>
                        </a:lnSpc>
                        <a:spcAft>
                          <a:spcPts val="0"/>
                        </a:spcAft>
                      </a:pPr>
                      <a:r>
                        <a:rPr lang="fr-CA" sz="1600" b="1" dirty="0">
                          <a:solidFill>
                            <a:schemeClr val="tx1"/>
                          </a:solidFill>
                          <a:effectLst/>
                        </a:rPr>
                        <a:t>Nb total de tubercules </a:t>
                      </a:r>
                    </a:p>
                    <a:p>
                      <a:pPr algn="ctr">
                        <a:lnSpc>
                          <a:spcPct val="107000"/>
                        </a:lnSpc>
                        <a:spcAft>
                          <a:spcPts val="0"/>
                        </a:spcAft>
                      </a:pPr>
                      <a:r>
                        <a:rPr lang="fr-CA" sz="1600" b="1" dirty="0">
                          <a:solidFill>
                            <a:schemeClr val="tx1"/>
                          </a:solidFill>
                          <a:effectLst/>
                        </a:rPr>
                        <a:t>à expédier au laboratoire</a:t>
                      </a:r>
                      <a:endParaRPr lang="fr-CA"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chemeClr val="accent6"/>
                    </a:solidFill>
                  </a:tcPr>
                </a:tc>
                <a:extLst>
                  <a:ext uri="{0D108BD9-81ED-4DB2-BD59-A6C34878D82A}">
                    <a16:rowId xmlns:a16="http://schemas.microsoft.com/office/drawing/2014/main" val="4070927707"/>
                  </a:ext>
                </a:extLst>
              </a:tr>
              <a:tr h="431277">
                <a:tc>
                  <a:txBody>
                    <a:bodyPr/>
                    <a:lstStyle/>
                    <a:p>
                      <a:pPr algn="ctr">
                        <a:lnSpc>
                          <a:spcPct val="107000"/>
                        </a:lnSpc>
                        <a:spcAft>
                          <a:spcPts val="0"/>
                        </a:spcAft>
                      </a:pPr>
                      <a:r>
                        <a:rPr lang="fr-CA" sz="1600" b="1" dirty="0">
                          <a:solidFill>
                            <a:schemeClr val="tx1"/>
                          </a:solidFill>
                          <a:effectLst/>
                        </a:rPr>
                        <a:t>1</a:t>
                      </a:r>
                      <a:endParaRPr lang="fr-CA"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chemeClr val="accent6"/>
                    </a:solidFill>
                  </a:tcPr>
                </a:tc>
                <a:tc>
                  <a:txBody>
                    <a:bodyPr/>
                    <a:lstStyle/>
                    <a:p>
                      <a:pPr algn="ctr">
                        <a:lnSpc>
                          <a:spcPct val="107000"/>
                        </a:lnSpc>
                        <a:spcAft>
                          <a:spcPts val="0"/>
                        </a:spcAft>
                      </a:pPr>
                      <a:r>
                        <a:rPr lang="fr-CA" sz="1600" b="1" dirty="0">
                          <a:effectLst/>
                        </a:rPr>
                        <a:t>0,8</a:t>
                      </a:r>
                      <a:endParaRPr lang="fr-CA"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CA" sz="1600" b="1" dirty="0">
                          <a:effectLst/>
                        </a:rPr>
                        <a:t>0,044 (4 %)</a:t>
                      </a:r>
                      <a:endParaRPr lang="fr-CA"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CA" sz="1600" b="1" dirty="0">
                          <a:effectLst/>
                        </a:rPr>
                        <a:t>440 x 0,04 = 18</a:t>
                      </a:r>
                      <a:endParaRPr lang="fr-CA"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186668768"/>
                  </a:ext>
                </a:extLst>
              </a:tr>
              <a:tr h="431277">
                <a:tc>
                  <a:txBody>
                    <a:bodyPr/>
                    <a:lstStyle/>
                    <a:p>
                      <a:pPr algn="ctr">
                        <a:lnSpc>
                          <a:spcPct val="107000"/>
                        </a:lnSpc>
                        <a:spcAft>
                          <a:spcPts val="0"/>
                        </a:spcAft>
                      </a:pPr>
                      <a:r>
                        <a:rPr lang="fr-CA" sz="1600" b="1" dirty="0">
                          <a:solidFill>
                            <a:schemeClr val="tx1"/>
                          </a:solidFill>
                          <a:effectLst/>
                        </a:rPr>
                        <a:t>2</a:t>
                      </a:r>
                      <a:endParaRPr lang="fr-CA"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chemeClr val="accent6"/>
                    </a:solidFill>
                  </a:tcPr>
                </a:tc>
                <a:tc>
                  <a:txBody>
                    <a:bodyPr/>
                    <a:lstStyle/>
                    <a:p>
                      <a:pPr algn="ctr">
                        <a:lnSpc>
                          <a:spcPct val="107000"/>
                        </a:lnSpc>
                        <a:spcAft>
                          <a:spcPts val="0"/>
                        </a:spcAft>
                      </a:pPr>
                      <a:r>
                        <a:rPr lang="fr-CA" sz="1600" b="1" dirty="0">
                          <a:effectLst/>
                        </a:rPr>
                        <a:t>1,8</a:t>
                      </a:r>
                      <a:endParaRPr lang="fr-CA"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CA" sz="1600" b="1" dirty="0">
                          <a:effectLst/>
                        </a:rPr>
                        <a:t>0,100 (10%)</a:t>
                      </a:r>
                      <a:endParaRPr lang="fr-CA"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CA" sz="1600" b="1" dirty="0">
                          <a:effectLst/>
                        </a:rPr>
                        <a:t>440 x 0,10 = 44</a:t>
                      </a:r>
                      <a:endParaRPr lang="fr-CA"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91873661"/>
                  </a:ext>
                </a:extLst>
              </a:tr>
              <a:tr h="431277">
                <a:tc>
                  <a:txBody>
                    <a:bodyPr/>
                    <a:lstStyle/>
                    <a:p>
                      <a:pPr algn="ctr">
                        <a:lnSpc>
                          <a:spcPct val="107000"/>
                        </a:lnSpc>
                        <a:spcAft>
                          <a:spcPts val="0"/>
                        </a:spcAft>
                      </a:pPr>
                      <a:r>
                        <a:rPr lang="fr-CA" sz="1600" b="1" dirty="0">
                          <a:solidFill>
                            <a:schemeClr val="tx1"/>
                          </a:solidFill>
                          <a:effectLst/>
                        </a:rPr>
                        <a:t>3</a:t>
                      </a:r>
                      <a:endParaRPr lang="fr-CA"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chemeClr val="accent6"/>
                    </a:solidFill>
                  </a:tcPr>
                </a:tc>
                <a:tc>
                  <a:txBody>
                    <a:bodyPr/>
                    <a:lstStyle/>
                    <a:p>
                      <a:pPr algn="ctr">
                        <a:lnSpc>
                          <a:spcPct val="107000"/>
                        </a:lnSpc>
                        <a:spcAft>
                          <a:spcPts val="0"/>
                        </a:spcAft>
                      </a:pPr>
                      <a:r>
                        <a:rPr lang="fr-CA" sz="1600" b="1">
                          <a:effectLst/>
                        </a:rPr>
                        <a:t>4,6</a:t>
                      </a:r>
                      <a:endParaRPr lang="fr-CA" sz="1600" b="1">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CA" sz="1600" b="1" dirty="0">
                          <a:effectLst/>
                        </a:rPr>
                        <a:t>0,256 (26%)</a:t>
                      </a:r>
                      <a:endParaRPr lang="fr-CA"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CA" sz="1600" b="1" dirty="0">
                          <a:effectLst/>
                        </a:rPr>
                        <a:t>440 x 0,26 = 114</a:t>
                      </a:r>
                      <a:endParaRPr lang="fr-CA"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140080334"/>
                  </a:ext>
                </a:extLst>
              </a:tr>
              <a:tr h="377366">
                <a:tc>
                  <a:txBody>
                    <a:bodyPr/>
                    <a:lstStyle/>
                    <a:p>
                      <a:pPr algn="ctr">
                        <a:lnSpc>
                          <a:spcPct val="107000"/>
                        </a:lnSpc>
                        <a:spcAft>
                          <a:spcPts val="0"/>
                        </a:spcAft>
                      </a:pPr>
                      <a:r>
                        <a:rPr lang="fr-CA" sz="1600" b="1" dirty="0">
                          <a:solidFill>
                            <a:schemeClr val="tx1"/>
                          </a:solidFill>
                          <a:effectLst/>
                        </a:rPr>
                        <a:t>4</a:t>
                      </a:r>
                      <a:endParaRPr lang="fr-CA"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solidFill>
                      <a:schemeClr val="accent6"/>
                    </a:solidFill>
                  </a:tcPr>
                </a:tc>
                <a:tc>
                  <a:txBody>
                    <a:bodyPr/>
                    <a:lstStyle/>
                    <a:p>
                      <a:pPr algn="ctr">
                        <a:lnSpc>
                          <a:spcPct val="107000"/>
                        </a:lnSpc>
                        <a:spcAft>
                          <a:spcPts val="0"/>
                        </a:spcAft>
                      </a:pPr>
                      <a:r>
                        <a:rPr lang="fr-CA" sz="1600" b="1" dirty="0">
                          <a:effectLst/>
                        </a:rPr>
                        <a:t>10,8</a:t>
                      </a:r>
                      <a:endParaRPr lang="fr-CA"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fr-CA" sz="1600" b="1" dirty="0">
                          <a:effectLst/>
                        </a:rPr>
                        <a:t>0,60 (60 %)</a:t>
                      </a:r>
                      <a:endParaRPr lang="fr-CA"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CA" sz="1600" b="1" dirty="0">
                          <a:effectLst/>
                        </a:rPr>
                        <a:t>440 x 0,60 = 264</a:t>
                      </a:r>
                      <a:endParaRPr lang="fr-CA"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779308274"/>
                  </a:ext>
                </a:extLst>
              </a:tr>
              <a:tr h="377366">
                <a:tc>
                  <a:txBody>
                    <a:bodyPr/>
                    <a:lstStyle/>
                    <a:p>
                      <a:pPr algn="ctr">
                        <a:lnSpc>
                          <a:spcPct val="107000"/>
                        </a:lnSpc>
                        <a:spcAft>
                          <a:spcPts val="0"/>
                        </a:spcAft>
                      </a:pPr>
                      <a:r>
                        <a:rPr lang="fr-CA" sz="1600" b="1" dirty="0">
                          <a:solidFill>
                            <a:schemeClr val="tx1"/>
                          </a:solidFill>
                          <a:effectLst/>
                        </a:rPr>
                        <a:t>Total</a:t>
                      </a:r>
                      <a:endParaRPr lang="fr-CA"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accent6"/>
                    </a:solidFill>
                  </a:tcPr>
                </a:tc>
                <a:tc>
                  <a:txBody>
                    <a:bodyPr/>
                    <a:lstStyle/>
                    <a:p>
                      <a:pPr algn="ctr">
                        <a:lnSpc>
                          <a:spcPct val="107000"/>
                        </a:lnSpc>
                        <a:spcAft>
                          <a:spcPts val="0"/>
                        </a:spcAft>
                      </a:pPr>
                      <a:r>
                        <a:rPr lang="fr-CA" sz="1600" b="1">
                          <a:effectLst/>
                        </a:rPr>
                        <a:t>18</a:t>
                      </a:r>
                      <a:endParaRPr lang="fr-CA" sz="1600" b="1">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fr-CA" sz="1600" b="1" dirty="0">
                          <a:effectLst/>
                        </a:rPr>
                        <a:t>     1    (100%)</a:t>
                      </a:r>
                      <a:endParaRPr lang="fr-CA"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CA" sz="1600" b="1" dirty="0">
                          <a:effectLst/>
                        </a:rPr>
                        <a:t>400 + 40 d'extra =</a:t>
                      </a:r>
                      <a:r>
                        <a:rPr lang="fr-CA" sz="1600" b="1" baseline="0" dirty="0">
                          <a:effectLst/>
                        </a:rPr>
                        <a:t> 440</a:t>
                      </a:r>
                      <a:endParaRPr lang="fr-CA"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61016995"/>
                  </a:ext>
                </a:extLst>
              </a:tr>
            </a:tbl>
          </a:graphicData>
        </a:graphic>
      </p:graphicFrame>
      <p:sp>
        <p:nvSpPr>
          <p:cNvPr id="7" name="Rectangle 6"/>
          <p:cNvSpPr/>
          <p:nvPr/>
        </p:nvSpPr>
        <p:spPr>
          <a:xfrm>
            <a:off x="1363216" y="1762352"/>
            <a:ext cx="8911686" cy="685059"/>
          </a:xfrm>
          <a:prstGeom prst="rect">
            <a:avLst/>
          </a:prstGeom>
        </p:spPr>
        <p:txBody>
          <a:bodyPr wrap="square">
            <a:spAutoFit/>
          </a:bodyPr>
          <a:lstStyle/>
          <a:p>
            <a:pPr marL="270510">
              <a:lnSpc>
                <a:spcPct val="107000"/>
              </a:lnSpc>
              <a:spcAft>
                <a:spcPts val="0"/>
              </a:spcAft>
            </a:pPr>
            <a:r>
              <a:rPr lang="fr-CA" b="1" i="1" u="sng" dirty="0">
                <a:latin typeface="Arial" panose="020B0604020202020204" pitchFamily="34" charset="0"/>
                <a:ea typeface="Times New Roman" panose="02020603050405020304" pitchFamily="18" charset="0"/>
                <a:cs typeface="Arial" panose="020B0604020202020204" pitchFamily="34" charset="0"/>
              </a:rPr>
              <a:t>En continuité avec l’exemple précédent, on veut effectuer une détection de virus PVY+PLRV et flétrissement bactérien</a:t>
            </a:r>
            <a:endParaRPr lang="fr-CA" sz="16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631224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ac de pommes de terre illustration de vecteur. Illustration du moisson -  6122182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87130" y="1608048"/>
            <a:ext cx="2421231" cy="23099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descr="Sac de pommes de terre illustration de vecteur. Illustration du moisson -  6122182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6661" y="4387596"/>
            <a:ext cx="2582209" cy="20584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2" descr="Sac de pommes de terre illustration de vecteur. Illustration du moisson -  6122182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47609" y="1594538"/>
            <a:ext cx="2761807" cy="21389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2" descr="Sac de pommes de terre illustration de vecteur. Illustration du moisson -  612218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47610" y="4387596"/>
            <a:ext cx="2761807" cy="20196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Flèche droite 5"/>
          <p:cNvSpPr/>
          <p:nvPr/>
        </p:nvSpPr>
        <p:spPr>
          <a:xfrm>
            <a:off x="3706163" y="2361662"/>
            <a:ext cx="682580" cy="2962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7" name="ZoneTexte 6"/>
          <p:cNvSpPr txBox="1"/>
          <p:nvPr/>
        </p:nvSpPr>
        <p:spPr>
          <a:xfrm>
            <a:off x="1884539" y="2450861"/>
            <a:ext cx="1436198" cy="523220"/>
          </a:xfrm>
          <a:prstGeom prst="rect">
            <a:avLst/>
          </a:prstGeom>
          <a:noFill/>
        </p:spPr>
        <p:txBody>
          <a:bodyPr wrap="square" rtlCol="0">
            <a:spAutoFit/>
          </a:bodyPr>
          <a:lstStyle/>
          <a:p>
            <a:pPr algn="ctr"/>
            <a:r>
              <a:rPr lang="fr-FR" sz="1400" b="1" dirty="0">
                <a:solidFill>
                  <a:schemeClr val="bg1"/>
                </a:solidFill>
                <a:latin typeface="Arial" panose="020B0604020202020204" pitchFamily="34" charset="0"/>
                <a:cs typeface="Arial" panose="020B0604020202020204" pitchFamily="34" charset="0"/>
              </a:rPr>
              <a:t>44 tubercules du champ no 1</a:t>
            </a:r>
            <a:endParaRPr lang="fr-CA" sz="1400" b="1" dirty="0">
              <a:solidFill>
                <a:schemeClr val="bg1"/>
              </a:solidFill>
              <a:latin typeface="Arial" panose="020B0604020202020204" pitchFamily="34" charset="0"/>
              <a:cs typeface="Arial" panose="020B0604020202020204" pitchFamily="34" charset="0"/>
            </a:endParaRPr>
          </a:p>
        </p:txBody>
      </p:sp>
      <p:sp>
        <p:nvSpPr>
          <p:cNvPr id="9" name="ZoneTexte 8"/>
          <p:cNvSpPr txBox="1"/>
          <p:nvPr/>
        </p:nvSpPr>
        <p:spPr>
          <a:xfrm>
            <a:off x="7284487" y="2440544"/>
            <a:ext cx="1519708" cy="523220"/>
          </a:xfrm>
          <a:prstGeom prst="rect">
            <a:avLst/>
          </a:prstGeom>
          <a:noFill/>
        </p:spPr>
        <p:txBody>
          <a:bodyPr wrap="square" rtlCol="0">
            <a:spAutoFit/>
          </a:bodyPr>
          <a:lstStyle/>
          <a:p>
            <a:pPr algn="ctr"/>
            <a:r>
              <a:rPr lang="fr-FR" sz="1400" b="1" dirty="0">
                <a:solidFill>
                  <a:schemeClr val="bg1"/>
                </a:solidFill>
                <a:latin typeface="Arial" panose="020B0604020202020204" pitchFamily="34" charset="0"/>
                <a:cs typeface="Arial" panose="020B0604020202020204" pitchFamily="34" charset="0"/>
              </a:rPr>
              <a:t>110 tubercules du champ no 2</a:t>
            </a:r>
            <a:endParaRPr lang="fr-CA" sz="1400" b="1" dirty="0">
              <a:solidFill>
                <a:schemeClr val="bg1"/>
              </a:solidFill>
              <a:latin typeface="Arial" panose="020B0604020202020204" pitchFamily="34" charset="0"/>
              <a:cs typeface="Arial" panose="020B0604020202020204" pitchFamily="34" charset="0"/>
            </a:endParaRPr>
          </a:p>
        </p:txBody>
      </p:sp>
      <p:sp>
        <p:nvSpPr>
          <p:cNvPr id="11" name="ZoneTexte 10"/>
          <p:cNvSpPr txBox="1"/>
          <p:nvPr/>
        </p:nvSpPr>
        <p:spPr>
          <a:xfrm>
            <a:off x="1881699" y="5139413"/>
            <a:ext cx="1519708" cy="523220"/>
          </a:xfrm>
          <a:prstGeom prst="rect">
            <a:avLst/>
          </a:prstGeom>
          <a:noFill/>
        </p:spPr>
        <p:txBody>
          <a:bodyPr wrap="square" rtlCol="0">
            <a:spAutoFit/>
          </a:bodyPr>
          <a:lstStyle/>
          <a:p>
            <a:pPr algn="ctr"/>
            <a:r>
              <a:rPr lang="fr-FR" sz="1400" b="1" dirty="0">
                <a:solidFill>
                  <a:schemeClr val="bg1"/>
                </a:solidFill>
                <a:latin typeface="Arial" panose="020B0604020202020204" pitchFamily="34" charset="0"/>
                <a:cs typeface="Arial" panose="020B0604020202020204" pitchFamily="34" charset="0"/>
              </a:rPr>
              <a:t>286 tubercules du champ no 3</a:t>
            </a:r>
            <a:endParaRPr lang="fr-CA" sz="1400" b="1" dirty="0">
              <a:solidFill>
                <a:schemeClr val="bg1"/>
              </a:solidFill>
              <a:latin typeface="Arial" panose="020B0604020202020204" pitchFamily="34" charset="0"/>
              <a:cs typeface="Arial" panose="020B0604020202020204" pitchFamily="34" charset="0"/>
            </a:endParaRPr>
          </a:p>
        </p:txBody>
      </p:sp>
      <p:sp>
        <p:nvSpPr>
          <p:cNvPr id="12" name="ZoneTexte 11"/>
          <p:cNvSpPr txBox="1"/>
          <p:nvPr/>
        </p:nvSpPr>
        <p:spPr>
          <a:xfrm>
            <a:off x="7284487" y="5179209"/>
            <a:ext cx="1519708" cy="523220"/>
          </a:xfrm>
          <a:prstGeom prst="rect">
            <a:avLst/>
          </a:prstGeom>
          <a:noFill/>
        </p:spPr>
        <p:txBody>
          <a:bodyPr wrap="square" rtlCol="0">
            <a:spAutoFit/>
          </a:bodyPr>
          <a:lstStyle/>
          <a:p>
            <a:pPr algn="ctr"/>
            <a:r>
              <a:rPr lang="fr-FR" sz="1400" b="1" dirty="0">
                <a:solidFill>
                  <a:schemeClr val="bg1"/>
                </a:solidFill>
                <a:latin typeface="Arial" panose="020B0604020202020204" pitchFamily="34" charset="0"/>
                <a:cs typeface="Arial" panose="020B0604020202020204" pitchFamily="34" charset="0"/>
              </a:rPr>
              <a:t>660 tubercules du champ no 4</a:t>
            </a:r>
            <a:endParaRPr lang="fr-CA" sz="1400" b="1" dirty="0">
              <a:solidFill>
                <a:schemeClr val="bg1"/>
              </a:solidFill>
              <a:latin typeface="Arial" panose="020B0604020202020204" pitchFamily="34" charset="0"/>
              <a:cs typeface="Arial" panose="020B0604020202020204" pitchFamily="34" charset="0"/>
            </a:endParaRPr>
          </a:p>
        </p:txBody>
      </p:sp>
      <p:sp>
        <p:nvSpPr>
          <p:cNvPr id="13" name="Flèche droite 12"/>
          <p:cNvSpPr/>
          <p:nvPr/>
        </p:nvSpPr>
        <p:spPr>
          <a:xfrm>
            <a:off x="3754584" y="4991306"/>
            <a:ext cx="682580" cy="2962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4" name="Flèche droite 13"/>
          <p:cNvSpPr/>
          <p:nvPr/>
        </p:nvSpPr>
        <p:spPr>
          <a:xfrm>
            <a:off x="9261518" y="2292437"/>
            <a:ext cx="682580" cy="2962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5" name="Flèche droite 14"/>
          <p:cNvSpPr/>
          <p:nvPr/>
        </p:nvSpPr>
        <p:spPr>
          <a:xfrm>
            <a:off x="9288892" y="5101193"/>
            <a:ext cx="682580" cy="2962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4098" name="Picture 2" descr="Sac à Bande Dessinée De Pommes De Terre Illustration Stock - Illustration  du mignon, main: 3703216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93787" y="1594538"/>
            <a:ext cx="1725472" cy="2311459"/>
          </a:xfrm>
          <a:prstGeom prst="rect">
            <a:avLst/>
          </a:prstGeom>
          <a:noFill/>
          <a:extLst>
            <a:ext uri="{909E8E84-426E-40DD-AFC4-6F175D3DCCD1}">
              <a14:hiddenFill xmlns:a14="http://schemas.microsoft.com/office/drawing/2010/main">
                <a:solidFill>
                  <a:srgbClr val="FFFFFF"/>
                </a:solidFill>
              </a14:hiddenFill>
            </a:ext>
          </a:extLst>
        </p:spPr>
      </p:pic>
      <p:sp>
        <p:nvSpPr>
          <p:cNvPr id="17" name="ZoneTexte 16"/>
          <p:cNvSpPr txBox="1"/>
          <p:nvPr/>
        </p:nvSpPr>
        <p:spPr>
          <a:xfrm>
            <a:off x="4258870" y="3539005"/>
            <a:ext cx="1589473" cy="523220"/>
          </a:xfrm>
          <a:prstGeom prst="rect">
            <a:avLst/>
          </a:prstGeom>
          <a:noFill/>
        </p:spPr>
        <p:txBody>
          <a:bodyPr wrap="square" rtlCol="0">
            <a:spAutoFit/>
          </a:bodyPr>
          <a:lstStyle/>
          <a:p>
            <a:pPr algn="ctr"/>
            <a:r>
              <a:rPr lang="fr-FR" sz="1400" b="1" dirty="0">
                <a:solidFill>
                  <a:srgbClr val="FF0000"/>
                </a:solidFill>
                <a:latin typeface="Arial" panose="020B0604020202020204" pitchFamily="34" charset="0"/>
                <a:cs typeface="Arial" panose="020B0604020202020204" pitchFamily="34" charset="0"/>
              </a:rPr>
              <a:t>18 tubercules du champ no 1</a:t>
            </a:r>
            <a:endParaRPr lang="fr-CA" sz="1400" b="1" dirty="0">
              <a:solidFill>
                <a:srgbClr val="FF0000"/>
              </a:solidFill>
              <a:latin typeface="Arial" panose="020B0604020202020204" pitchFamily="34" charset="0"/>
              <a:cs typeface="Arial" panose="020B0604020202020204" pitchFamily="34" charset="0"/>
            </a:endParaRPr>
          </a:p>
        </p:txBody>
      </p:sp>
      <p:pic>
        <p:nvPicPr>
          <p:cNvPr id="18" name="Picture 2" descr="Sac à Bande Dessinée De Pommes De Terre Illustration Stock - Illustration  du mignon, main: 3703216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958853" y="1394328"/>
            <a:ext cx="1724184" cy="2264496"/>
          </a:xfrm>
          <a:prstGeom prst="rect">
            <a:avLst/>
          </a:prstGeom>
          <a:noFill/>
          <a:extLst>
            <a:ext uri="{909E8E84-426E-40DD-AFC4-6F175D3DCCD1}">
              <a14:hiddenFill xmlns:a14="http://schemas.microsoft.com/office/drawing/2010/main">
                <a:solidFill>
                  <a:srgbClr val="FFFFFF"/>
                </a:solidFill>
              </a14:hiddenFill>
            </a:ext>
          </a:extLst>
        </p:spPr>
      </p:pic>
      <p:sp>
        <p:nvSpPr>
          <p:cNvPr id="19" name="ZoneTexte 18"/>
          <p:cNvSpPr txBox="1"/>
          <p:nvPr/>
        </p:nvSpPr>
        <p:spPr>
          <a:xfrm>
            <a:off x="10014397" y="3261715"/>
            <a:ext cx="1589473" cy="523220"/>
          </a:xfrm>
          <a:prstGeom prst="rect">
            <a:avLst/>
          </a:prstGeom>
          <a:noFill/>
        </p:spPr>
        <p:txBody>
          <a:bodyPr wrap="square" rtlCol="0">
            <a:spAutoFit/>
          </a:bodyPr>
          <a:lstStyle/>
          <a:p>
            <a:pPr algn="ctr"/>
            <a:r>
              <a:rPr lang="fr-FR" sz="1400" b="1" dirty="0">
                <a:solidFill>
                  <a:srgbClr val="FF0000"/>
                </a:solidFill>
                <a:latin typeface="Arial" panose="020B0604020202020204" pitchFamily="34" charset="0"/>
                <a:cs typeface="Arial" panose="020B0604020202020204" pitchFamily="34" charset="0"/>
              </a:rPr>
              <a:t>44 tubercules du champ no 2</a:t>
            </a:r>
            <a:endParaRPr lang="fr-CA" sz="1400" b="1" dirty="0">
              <a:solidFill>
                <a:srgbClr val="FF0000"/>
              </a:solidFill>
              <a:latin typeface="Arial" panose="020B0604020202020204" pitchFamily="34" charset="0"/>
              <a:cs typeface="Arial" panose="020B0604020202020204" pitchFamily="34" charset="0"/>
            </a:endParaRPr>
          </a:p>
        </p:txBody>
      </p:sp>
      <p:pic>
        <p:nvPicPr>
          <p:cNvPr id="20" name="Picture 2" descr="Sac à Bande Dessinée De Pommes De Terre Illustration Stock - Illustration  du mignon, main: 3703216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493786" y="4260178"/>
            <a:ext cx="1775281" cy="2007168"/>
          </a:xfrm>
          <a:prstGeom prst="rect">
            <a:avLst/>
          </a:prstGeom>
          <a:noFill/>
          <a:extLst>
            <a:ext uri="{909E8E84-426E-40DD-AFC4-6F175D3DCCD1}">
              <a14:hiddenFill xmlns:a14="http://schemas.microsoft.com/office/drawing/2010/main">
                <a:solidFill>
                  <a:srgbClr val="FFFFFF"/>
                </a:solidFill>
              </a14:hiddenFill>
            </a:ext>
          </a:extLst>
        </p:spPr>
      </p:pic>
      <p:sp>
        <p:nvSpPr>
          <p:cNvPr id="21" name="ZoneTexte 20"/>
          <p:cNvSpPr txBox="1"/>
          <p:nvPr/>
        </p:nvSpPr>
        <p:spPr>
          <a:xfrm>
            <a:off x="4388743" y="5922848"/>
            <a:ext cx="1589473" cy="523220"/>
          </a:xfrm>
          <a:prstGeom prst="rect">
            <a:avLst/>
          </a:prstGeom>
          <a:noFill/>
        </p:spPr>
        <p:txBody>
          <a:bodyPr wrap="square" rtlCol="0">
            <a:spAutoFit/>
          </a:bodyPr>
          <a:lstStyle/>
          <a:p>
            <a:pPr algn="ctr"/>
            <a:r>
              <a:rPr lang="fr-FR" sz="1400" b="1" dirty="0">
                <a:solidFill>
                  <a:srgbClr val="FF0000"/>
                </a:solidFill>
                <a:latin typeface="Arial" panose="020B0604020202020204" pitchFamily="34" charset="0"/>
                <a:cs typeface="Arial" panose="020B0604020202020204" pitchFamily="34" charset="0"/>
              </a:rPr>
              <a:t>114 tubercules du champ no 3</a:t>
            </a:r>
            <a:endParaRPr lang="fr-CA" sz="1400" b="1" dirty="0">
              <a:solidFill>
                <a:srgbClr val="FF0000"/>
              </a:solidFill>
              <a:latin typeface="Arial" panose="020B0604020202020204" pitchFamily="34" charset="0"/>
              <a:cs typeface="Arial" panose="020B0604020202020204" pitchFamily="34" charset="0"/>
            </a:endParaRPr>
          </a:p>
        </p:txBody>
      </p:sp>
      <p:pic>
        <p:nvPicPr>
          <p:cNvPr id="22" name="Picture 2" descr="Sac à Bande Dessinée De Pommes De Terre Illustration Stock - Illustration  du mignon, main: 37032169"/>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014396" y="4260177"/>
            <a:ext cx="1872803" cy="2163099"/>
          </a:xfrm>
          <a:prstGeom prst="rect">
            <a:avLst/>
          </a:prstGeom>
          <a:noFill/>
          <a:extLst>
            <a:ext uri="{909E8E84-426E-40DD-AFC4-6F175D3DCCD1}">
              <a14:hiddenFill xmlns:a14="http://schemas.microsoft.com/office/drawing/2010/main">
                <a:solidFill>
                  <a:srgbClr val="FFFFFF"/>
                </a:solidFill>
              </a14:hiddenFill>
            </a:ext>
          </a:extLst>
        </p:spPr>
      </p:pic>
      <p:sp>
        <p:nvSpPr>
          <p:cNvPr id="23" name="ZoneTexte 22"/>
          <p:cNvSpPr txBox="1"/>
          <p:nvPr/>
        </p:nvSpPr>
        <p:spPr>
          <a:xfrm>
            <a:off x="10037690" y="5972716"/>
            <a:ext cx="1589473" cy="523220"/>
          </a:xfrm>
          <a:prstGeom prst="rect">
            <a:avLst/>
          </a:prstGeom>
          <a:noFill/>
        </p:spPr>
        <p:txBody>
          <a:bodyPr wrap="square" rtlCol="0">
            <a:spAutoFit/>
          </a:bodyPr>
          <a:lstStyle/>
          <a:p>
            <a:pPr algn="ctr"/>
            <a:r>
              <a:rPr lang="fr-FR" sz="1400" b="1" dirty="0">
                <a:solidFill>
                  <a:srgbClr val="FF0000"/>
                </a:solidFill>
                <a:latin typeface="Arial" panose="020B0604020202020204" pitchFamily="34" charset="0"/>
                <a:cs typeface="Arial" panose="020B0604020202020204" pitchFamily="34" charset="0"/>
              </a:rPr>
              <a:t>264 tubercules du champ no 4</a:t>
            </a:r>
            <a:endParaRPr lang="fr-CA" sz="1400" b="1" dirty="0">
              <a:solidFill>
                <a:srgbClr val="FF0000"/>
              </a:solidFill>
              <a:latin typeface="Arial" panose="020B0604020202020204" pitchFamily="34" charset="0"/>
              <a:cs typeface="Arial" panose="020B0604020202020204" pitchFamily="34" charset="0"/>
            </a:endParaRPr>
          </a:p>
        </p:txBody>
      </p:sp>
      <p:sp>
        <p:nvSpPr>
          <p:cNvPr id="16" name="Rectangle 15"/>
          <p:cNvSpPr/>
          <p:nvPr/>
        </p:nvSpPr>
        <p:spPr>
          <a:xfrm>
            <a:off x="1219200" y="205837"/>
            <a:ext cx="10247586" cy="1354730"/>
          </a:xfrm>
          <a:prstGeom prst="rect">
            <a:avLst/>
          </a:prstGeom>
        </p:spPr>
        <p:txBody>
          <a:bodyPr wrap="square">
            <a:spAutoFit/>
          </a:bodyPr>
          <a:lstStyle/>
          <a:p>
            <a:pPr algn="just">
              <a:lnSpc>
                <a:spcPct val="107000"/>
              </a:lnSpc>
              <a:spcAft>
                <a:spcPts val="600"/>
              </a:spcAft>
            </a:pPr>
            <a:r>
              <a:rPr lang="fr-CA" b="1" dirty="0">
                <a:latin typeface="Calibri" panose="020F0502020204030204" pitchFamily="34" charset="0"/>
                <a:ea typeface="Calibri" panose="020F0502020204030204" pitchFamily="34" charset="0"/>
                <a:cs typeface="Calibri" panose="020F0502020204030204" pitchFamily="34" charset="0"/>
              </a:rPr>
              <a:t>Le test de détection des virus peut être réalisé en utilisant les mêmes tubercules que ceux soumis au </a:t>
            </a:r>
            <a:r>
              <a:rPr lang="fr-CA" b="1" dirty="0" smtClean="0">
                <a:latin typeface="Calibri" panose="020F0502020204030204" pitchFamily="34" charset="0"/>
                <a:ea typeface="Calibri" panose="020F0502020204030204" pitchFamily="34" charset="0"/>
                <a:cs typeface="Calibri" panose="020F0502020204030204" pitchFamily="34" charset="0"/>
              </a:rPr>
              <a:t>test de détection </a:t>
            </a:r>
            <a:r>
              <a:rPr lang="fr-CA" b="1" dirty="0">
                <a:latin typeface="Calibri" panose="020F0502020204030204" pitchFamily="34" charset="0"/>
                <a:ea typeface="Calibri" panose="020F0502020204030204" pitchFamily="34" charset="0"/>
                <a:cs typeface="Calibri" panose="020F0502020204030204" pitchFamily="34" charset="0"/>
              </a:rPr>
              <a:t>du flétrissement bactérien lorsque le producteur soumet au laboratoire une demande pour réaliser les deux tests simultanément pour un même lot.</a:t>
            </a:r>
          </a:p>
          <a:p>
            <a:pPr algn="just">
              <a:lnSpc>
                <a:spcPct val="107000"/>
              </a:lnSpc>
              <a:spcAft>
                <a:spcPts val="600"/>
              </a:spcAft>
            </a:pPr>
            <a:r>
              <a:rPr lang="fr-CA" b="1" dirty="0">
                <a:latin typeface="Calibri" panose="020F0502020204030204" pitchFamily="34" charset="0"/>
                <a:ea typeface="Calibri" panose="020F0502020204030204" pitchFamily="34" charset="0"/>
                <a:cs typeface="Calibri" panose="020F0502020204030204" pitchFamily="34" charset="0"/>
              </a:rPr>
              <a:t>Suite de l’exemple:  Un total de 440 tubercules </a:t>
            </a:r>
            <a:r>
              <a:rPr lang="fr-CA" b="1" dirty="0" smtClean="0">
                <a:latin typeface="Calibri" panose="020F0502020204030204" pitchFamily="34" charset="0"/>
                <a:ea typeface="Calibri" panose="020F0502020204030204" pitchFamily="34" charset="0"/>
                <a:cs typeface="Calibri" panose="020F0502020204030204" pitchFamily="34" charset="0"/>
              </a:rPr>
              <a:t>sera envoyé </a:t>
            </a:r>
            <a:r>
              <a:rPr lang="fr-CA" b="1" dirty="0">
                <a:latin typeface="Calibri" panose="020F0502020204030204" pitchFamily="34" charset="0"/>
                <a:ea typeface="Calibri" panose="020F0502020204030204" pitchFamily="34" charset="0"/>
                <a:cs typeface="Calibri" panose="020F0502020204030204" pitchFamily="34" charset="0"/>
              </a:rPr>
              <a:t>au laboratoire de l’IRDA</a:t>
            </a:r>
            <a:endParaRPr lang="fr-CA"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ZoneTexte 7"/>
          <p:cNvSpPr txBox="1"/>
          <p:nvPr/>
        </p:nvSpPr>
        <p:spPr>
          <a:xfrm>
            <a:off x="1881699" y="1608048"/>
            <a:ext cx="1677289" cy="369332"/>
          </a:xfrm>
          <a:prstGeom prst="rect">
            <a:avLst/>
          </a:prstGeom>
          <a:noFill/>
        </p:spPr>
        <p:txBody>
          <a:bodyPr wrap="square" rtlCol="0">
            <a:spAutoFit/>
          </a:bodyPr>
          <a:lstStyle/>
          <a:p>
            <a:pPr algn="ctr"/>
            <a:r>
              <a:rPr lang="fr-CA" dirty="0" smtClean="0"/>
              <a:t>Réserve</a:t>
            </a:r>
            <a:endParaRPr lang="fr-CA" dirty="0"/>
          </a:p>
        </p:txBody>
      </p:sp>
      <p:sp>
        <p:nvSpPr>
          <p:cNvPr id="10" name="ZoneTexte 9"/>
          <p:cNvSpPr txBox="1"/>
          <p:nvPr/>
        </p:nvSpPr>
        <p:spPr>
          <a:xfrm>
            <a:off x="4563035" y="1635202"/>
            <a:ext cx="1415181" cy="369332"/>
          </a:xfrm>
          <a:prstGeom prst="rect">
            <a:avLst/>
          </a:prstGeom>
          <a:noFill/>
        </p:spPr>
        <p:txBody>
          <a:bodyPr wrap="square" rtlCol="0">
            <a:spAutoFit/>
          </a:bodyPr>
          <a:lstStyle/>
          <a:p>
            <a:r>
              <a:rPr lang="fr-CA" dirty="0" smtClean="0"/>
              <a:t>Laboratoire</a:t>
            </a:r>
            <a:endParaRPr lang="fr-CA" dirty="0"/>
          </a:p>
        </p:txBody>
      </p:sp>
    </p:spTree>
    <p:extLst>
      <p:ext uri="{BB962C8B-B14F-4D97-AF65-F5344CB8AC3E}">
        <p14:creationId xmlns:p14="http://schemas.microsoft.com/office/powerpoint/2010/main" val="27385473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56764" y="450419"/>
            <a:ext cx="8911687" cy="711631"/>
          </a:xfrm>
        </p:spPr>
        <p:txBody>
          <a:bodyPr/>
          <a:lstStyle/>
          <a:p>
            <a:r>
              <a:rPr lang="fr-FR" dirty="0">
                <a:latin typeface="Arial" panose="020B0604020202020204" pitchFamily="34" charset="0"/>
                <a:cs typeface="Arial" panose="020B0604020202020204" pitchFamily="34" charset="0"/>
              </a:rPr>
              <a:t>Comment compléter le registre 5 ?</a:t>
            </a:r>
            <a:endParaRPr lang="fr-CA" dirty="0">
              <a:latin typeface="Arial" panose="020B0604020202020204" pitchFamily="34" charset="0"/>
              <a:cs typeface="Arial" panose="020B0604020202020204" pitchFamily="34" charset="0"/>
            </a:endParaRPr>
          </a:p>
        </p:txBody>
      </p:sp>
      <p:graphicFrame>
        <p:nvGraphicFramePr>
          <p:cNvPr id="3" name="Objet 2"/>
          <p:cNvGraphicFramePr>
            <a:graphicFrameLocks noChangeAspect="1"/>
          </p:cNvGraphicFramePr>
          <p:nvPr>
            <p:extLst>
              <p:ext uri="{D42A27DB-BD31-4B8C-83A1-F6EECF244321}">
                <p14:modId xmlns:p14="http://schemas.microsoft.com/office/powerpoint/2010/main" val="1380608799"/>
              </p:ext>
            </p:extLst>
          </p:nvPr>
        </p:nvGraphicFramePr>
        <p:xfrm>
          <a:off x="657435" y="1448272"/>
          <a:ext cx="10987340" cy="4595176"/>
        </p:xfrm>
        <a:graphic>
          <a:graphicData uri="http://schemas.openxmlformats.org/presentationml/2006/ole">
            <mc:AlternateContent xmlns:mc="http://schemas.openxmlformats.org/markup-compatibility/2006">
              <mc:Choice xmlns:v="urn:schemas-microsoft-com:vml" Requires="v">
                <p:oleObj spid="_x0000_s2054" name="Feuille de calcul" r:id="rId3" imgW="12658700" imgH="3686310" progId="Excel.Sheet.12">
                  <p:embed/>
                </p:oleObj>
              </mc:Choice>
              <mc:Fallback>
                <p:oleObj name="Feuille de calcul" r:id="rId3" imgW="12658700" imgH="3686310" progId="Excel.Sheet.12">
                  <p:embed/>
                  <p:pic>
                    <p:nvPicPr>
                      <p:cNvPr id="0" name=""/>
                      <p:cNvPicPr/>
                      <p:nvPr/>
                    </p:nvPicPr>
                    <p:blipFill>
                      <a:blip r:embed="rId4"/>
                      <a:stretch>
                        <a:fillRect/>
                      </a:stretch>
                    </p:blipFill>
                    <p:spPr>
                      <a:xfrm>
                        <a:off x="657435" y="1448272"/>
                        <a:ext cx="10987340" cy="4595176"/>
                      </a:xfrm>
                      <a:prstGeom prst="rect">
                        <a:avLst/>
                      </a:prstGeom>
                    </p:spPr>
                  </p:pic>
                </p:oleObj>
              </mc:Fallback>
            </mc:AlternateContent>
          </a:graphicData>
        </a:graphic>
      </p:graphicFrame>
      <p:pic>
        <p:nvPicPr>
          <p:cNvPr id="4" name="Image 3"/>
          <p:cNvPicPr>
            <a:picLocks noChangeAspect="1"/>
          </p:cNvPicPr>
          <p:nvPr/>
        </p:nvPicPr>
        <p:blipFill>
          <a:blip r:embed="rId5"/>
          <a:stretch>
            <a:fillRect/>
          </a:stretch>
        </p:blipFill>
        <p:spPr>
          <a:xfrm>
            <a:off x="657435" y="1448272"/>
            <a:ext cx="914479" cy="1249788"/>
          </a:xfrm>
          <a:prstGeom prst="rect">
            <a:avLst/>
          </a:prstGeom>
        </p:spPr>
      </p:pic>
    </p:spTree>
    <p:extLst>
      <p:ext uri="{BB962C8B-B14F-4D97-AF65-F5344CB8AC3E}">
        <p14:creationId xmlns:p14="http://schemas.microsoft.com/office/powerpoint/2010/main" val="41943301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13511" y="180769"/>
            <a:ext cx="10458056" cy="1114538"/>
          </a:xfrm>
          <a:ln w="12700">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Autofit/>
          </a:bodyPr>
          <a:lstStyle/>
          <a:p>
            <a:pPr algn="ctr"/>
            <a:r>
              <a:rPr lang="fr-CA" sz="2800" b="1" dirty="0">
                <a:latin typeface="Arial" panose="020B0604020202020204" pitchFamily="34" charset="0"/>
                <a:cs typeface="Arial" panose="020B0604020202020204" pitchFamily="34" charset="0"/>
              </a:rPr>
              <a:t>Quoi faire pour envoyer des échantillons au laboratoire ?</a:t>
            </a:r>
            <a:endParaRPr lang="fr-CA" sz="2800" dirty="0">
              <a:latin typeface="Arial" panose="020B0604020202020204" pitchFamily="34" charset="0"/>
              <a:cs typeface="Arial" panose="020B0604020202020204" pitchFamily="34" charset="0"/>
            </a:endParaRPr>
          </a:p>
        </p:txBody>
      </p:sp>
      <p:sp>
        <p:nvSpPr>
          <p:cNvPr id="7" name="Rectangle 6"/>
          <p:cNvSpPr/>
          <p:nvPr/>
        </p:nvSpPr>
        <p:spPr>
          <a:xfrm>
            <a:off x="1244417" y="1505653"/>
            <a:ext cx="10260195" cy="5232202"/>
          </a:xfrm>
          <a:prstGeom prst="rect">
            <a:avLst/>
          </a:prstGeom>
        </p:spPr>
        <p:txBody>
          <a:bodyPr wrap="square">
            <a:spAutoFit/>
          </a:bodyPr>
          <a:lstStyle/>
          <a:p>
            <a:pPr lvl="0"/>
            <a:r>
              <a:rPr lang="fr-CA" b="1" dirty="0"/>
              <a:t>-</a:t>
            </a:r>
            <a:r>
              <a:rPr lang="fr-CA" b="1" dirty="0" smtClean="0"/>
              <a:t>Compléter </a:t>
            </a:r>
            <a:r>
              <a:rPr lang="fr-CA" b="1" dirty="0"/>
              <a:t>les formulaires de l’IRDA, </a:t>
            </a:r>
            <a:r>
              <a:rPr lang="fr-CA" b="1" dirty="0" smtClean="0"/>
              <a:t>signer </a:t>
            </a:r>
            <a:r>
              <a:rPr lang="fr-CA" b="1" dirty="0"/>
              <a:t>et </a:t>
            </a:r>
            <a:r>
              <a:rPr lang="fr-CA" b="1" dirty="0" smtClean="0"/>
              <a:t>dater. </a:t>
            </a:r>
            <a:r>
              <a:rPr lang="fr-CA" dirty="0" smtClean="0"/>
              <a:t>On peut </a:t>
            </a:r>
            <a:r>
              <a:rPr lang="fr-CA" dirty="0"/>
              <a:t>les télécharger à partir du site web ci-dessous et les compléter à l’ordinateur avant de les imprimer pour les signer et les dater : </a:t>
            </a:r>
            <a:r>
              <a:rPr lang="fr-CA" dirty="0">
                <a:hlinkClick r:id="rId2"/>
              </a:rPr>
              <a:t>https://www.irda.qc.ca/fr/a-propos/installations/laboratoire-d-analyse-biologique/</a:t>
            </a:r>
            <a:endParaRPr lang="fr-CA" dirty="0"/>
          </a:p>
          <a:p>
            <a:pPr lvl="0"/>
            <a:endParaRPr lang="fr-CA" sz="1000" i="1" dirty="0"/>
          </a:p>
          <a:p>
            <a:pPr lvl="0"/>
            <a:r>
              <a:rPr lang="fr-CA" dirty="0" smtClean="0"/>
              <a:t>-Bien </a:t>
            </a:r>
            <a:r>
              <a:rPr lang="fr-CA" dirty="0"/>
              <a:t>identifier chaque sac (lot) avec le numéro de certification, la variété et la classe avec une étiquette autocollante ou au crayon indélébile. </a:t>
            </a:r>
            <a:r>
              <a:rPr lang="fr-CA" dirty="0" smtClean="0"/>
              <a:t>Insérer </a:t>
            </a:r>
            <a:r>
              <a:rPr lang="fr-CA" dirty="0"/>
              <a:t>également une copie de l’étiquette à l’intérieur du sac. Si </a:t>
            </a:r>
            <a:r>
              <a:rPr lang="fr-CA" dirty="0" smtClean="0"/>
              <a:t>deux sacs sont utilisés </a:t>
            </a:r>
            <a:r>
              <a:rPr lang="fr-CA" dirty="0"/>
              <a:t>pour le lot, </a:t>
            </a:r>
            <a:r>
              <a:rPr lang="fr-CA" dirty="0" smtClean="0"/>
              <a:t>inscrire </a:t>
            </a:r>
            <a:r>
              <a:rPr lang="fr-CA" dirty="0"/>
              <a:t>sur un sac 1/2 et  sur l’autre 2/2.</a:t>
            </a:r>
          </a:p>
          <a:p>
            <a:pPr lvl="0"/>
            <a:endParaRPr lang="fr-CA" dirty="0"/>
          </a:p>
          <a:p>
            <a:pPr lvl="0"/>
            <a:r>
              <a:rPr lang="fr-CA" dirty="0"/>
              <a:t>-S’assurer de bien emballer les échantillons afin que les sacs ne soient pas déchirés ou brisés dans le transport, cela pourrait nuire à l’intégrité de l’échantillon et nécessiter un nouvel envoi de votre part. </a:t>
            </a:r>
          </a:p>
          <a:p>
            <a:pPr lvl="0"/>
            <a:endParaRPr lang="fr-CA" sz="1000" dirty="0"/>
          </a:p>
          <a:p>
            <a:pPr lvl="0"/>
            <a:r>
              <a:rPr lang="fr-CA" dirty="0"/>
              <a:t>-Joindre les formulaires aux sacs d’échantillons.  Nous vous recommandons de transmettre par courriel au LAB une copie des formulaires complétés et si possible le numéro du bon de livraison (</a:t>
            </a:r>
            <a:r>
              <a:rPr lang="fr-CA" i="1" dirty="0" err="1"/>
              <a:t>tracking</a:t>
            </a:r>
            <a:r>
              <a:rPr lang="fr-CA" i="1" dirty="0"/>
              <a:t> </a:t>
            </a:r>
            <a:r>
              <a:rPr lang="fr-CA" i="1" dirty="0" err="1"/>
              <a:t>number</a:t>
            </a:r>
            <a:r>
              <a:rPr lang="fr-CA" dirty="0"/>
              <a:t>) du colis si vous voulez vous assurer que le LAB soit avisé de votre envoi. </a:t>
            </a:r>
          </a:p>
          <a:p>
            <a:pPr lvl="0"/>
            <a:endParaRPr lang="fr-CA" sz="1000" dirty="0"/>
          </a:p>
          <a:p>
            <a:pPr lvl="0"/>
            <a:r>
              <a:rPr lang="fr-CA" dirty="0"/>
              <a:t>-Une étiquette d’envoi à l’adresse du laboratoire est disponible (voir annexe A) </a:t>
            </a:r>
          </a:p>
          <a:p>
            <a:pPr lvl="0"/>
            <a:endParaRPr lang="fr-CA" sz="1000" i="1" dirty="0"/>
          </a:p>
          <a:p>
            <a:r>
              <a:rPr lang="fr-CA" sz="1400" u="sng" dirty="0"/>
              <a:t>Pour plus d’informations n’hésitez pas à communiquer </a:t>
            </a:r>
            <a:r>
              <a:rPr lang="fr-CA" sz="1400" u="sng" dirty="0" smtClean="0"/>
              <a:t>avec </a:t>
            </a:r>
            <a:r>
              <a:rPr lang="fr-CA" sz="1400" dirty="0" smtClean="0"/>
              <a:t>: </a:t>
            </a:r>
            <a:endParaRPr lang="fr-CA" sz="1400" dirty="0"/>
          </a:p>
          <a:p>
            <a:r>
              <a:rPr lang="fr-CA" sz="1400" dirty="0"/>
              <a:t>-Edith Plante No. tél. bureau : 418-643-2380 poste 421 et Laboratoire : poste 837.  courriel : </a:t>
            </a:r>
            <a:r>
              <a:rPr lang="fr-CA" sz="1400" dirty="0">
                <a:hlinkClick r:id="rId3"/>
              </a:rPr>
              <a:t>edith.plante@irda.qc.ca</a:t>
            </a:r>
            <a:endParaRPr lang="fr-CA" sz="1400" dirty="0"/>
          </a:p>
          <a:p>
            <a:r>
              <a:rPr lang="fr-CA" sz="1400" dirty="0"/>
              <a:t>-Richard Hogue No. tél. bureau : 418-643-2380 poste 420 courriel :  </a:t>
            </a:r>
            <a:r>
              <a:rPr lang="fr-CA" sz="1400" u="sng" dirty="0">
                <a:hlinkClick r:id="rId4"/>
              </a:rPr>
              <a:t>richard.hogue@irda.qc.ca</a:t>
            </a:r>
            <a:endParaRPr lang="fr-CA" sz="1400" dirty="0"/>
          </a:p>
          <a:p>
            <a:pPr lvl="0"/>
            <a:endParaRPr lang="fr-CA" i="1" dirty="0"/>
          </a:p>
        </p:txBody>
      </p:sp>
    </p:spTree>
    <p:extLst>
      <p:ext uri="{BB962C8B-B14F-4D97-AF65-F5344CB8AC3E}">
        <p14:creationId xmlns:p14="http://schemas.microsoft.com/office/powerpoint/2010/main" val="5518589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4B4124E8-515C-42A0-A290-92E9A1EBCC73}"/>
              </a:ext>
            </a:extLst>
          </p:cNvPr>
          <p:cNvSpPr>
            <a:spLocks noGrp="1"/>
          </p:cNvSpPr>
          <p:nvPr>
            <p:ph type="title"/>
          </p:nvPr>
        </p:nvSpPr>
        <p:spPr/>
        <p:txBody>
          <a:bodyPr>
            <a:normAutofit/>
          </a:bodyPr>
          <a:lstStyle/>
          <a:p>
            <a:r>
              <a:rPr lang="fr-CA" sz="1400" dirty="0"/>
              <a:t>Annexe A-étiquette adresse LAB</a:t>
            </a:r>
          </a:p>
        </p:txBody>
      </p:sp>
      <p:sp>
        <p:nvSpPr>
          <p:cNvPr id="5" name="Rectangle 4">
            <a:extLst>
              <a:ext uri="{FF2B5EF4-FFF2-40B4-BE49-F238E27FC236}">
                <a16:creationId xmlns:a16="http://schemas.microsoft.com/office/drawing/2014/main" id="{9E2E292F-6046-4799-A2D8-1AE27F80C768}"/>
              </a:ext>
            </a:extLst>
          </p:cNvPr>
          <p:cNvSpPr/>
          <p:nvPr/>
        </p:nvSpPr>
        <p:spPr>
          <a:xfrm>
            <a:off x="1874982" y="2367157"/>
            <a:ext cx="8211127" cy="3539430"/>
          </a:xfrm>
          <a:prstGeom prst="rect">
            <a:avLst/>
          </a:prstGeom>
        </p:spPr>
        <p:txBody>
          <a:bodyPr wrap="square">
            <a:spAutoFit/>
          </a:bodyPr>
          <a:lstStyle/>
          <a:p>
            <a:pPr algn="ctr">
              <a:spcAft>
                <a:spcPts val="0"/>
              </a:spcAft>
            </a:pPr>
            <a:r>
              <a:rPr lang="fr-CA" sz="2800" dirty="0">
                <a:latin typeface="Times New Roman" panose="02020603050405020304" pitchFamily="18" charset="0"/>
                <a:ea typeface="Times New Roman" panose="02020603050405020304" pitchFamily="18" charset="0"/>
              </a:rPr>
              <a:t>IRDA – LAB</a:t>
            </a:r>
          </a:p>
          <a:p>
            <a:pPr algn="ctr">
              <a:spcAft>
                <a:spcPts val="0"/>
              </a:spcAft>
            </a:pPr>
            <a:r>
              <a:rPr lang="fr-CA" sz="2800" dirty="0">
                <a:latin typeface="Times New Roman" panose="02020603050405020304" pitchFamily="18" charset="0"/>
                <a:ea typeface="Times New Roman" panose="02020603050405020304" pitchFamily="18" charset="0"/>
              </a:rPr>
              <a:t>Laboratoire d’analyse biologique</a:t>
            </a:r>
          </a:p>
          <a:p>
            <a:pPr algn="ctr">
              <a:spcAft>
                <a:spcPts val="0"/>
              </a:spcAft>
            </a:pPr>
            <a:r>
              <a:rPr lang="fr-CA" sz="2800" dirty="0">
                <a:latin typeface="Times New Roman" panose="02020603050405020304" pitchFamily="18" charset="0"/>
                <a:ea typeface="Times New Roman" panose="02020603050405020304" pitchFamily="18" charset="0"/>
              </a:rPr>
              <a:t>2700 rue Einstein</a:t>
            </a:r>
          </a:p>
          <a:p>
            <a:pPr algn="ctr">
              <a:spcAft>
                <a:spcPts val="0"/>
              </a:spcAft>
            </a:pPr>
            <a:r>
              <a:rPr lang="fr-CA" sz="2800" dirty="0">
                <a:latin typeface="Times New Roman" panose="02020603050405020304" pitchFamily="18" charset="0"/>
                <a:ea typeface="Times New Roman" panose="02020603050405020304" pitchFamily="18" charset="0"/>
              </a:rPr>
              <a:t>Local D.1.120</a:t>
            </a:r>
          </a:p>
          <a:p>
            <a:pPr algn="ctr">
              <a:spcAft>
                <a:spcPts val="0"/>
              </a:spcAft>
            </a:pPr>
            <a:r>
              <a:rPr lang="en-CA" sz="2800" dirty="0">
                <a:latin typeface="Times New Roman" panose="02020603050405020304" pitchFamily="18" charset="0"/>
                <a:ea typeface="Times New Roman" panose="02020603050405020304" pitchFamily="18" charset="0"/>
              </a:rPr>
              <a:t>Québec (QC)</a:t>
            </a:r>
            <a:endParaRPr lang="fr-CA" sz="2800" dirty="0">
              <a:latin typeface="Times New Roman" panose="02020603050405020304" pitchFamily="18" charset="0"/>
              <a:ea typeface="Times New Roman" panose="02020603050405020304" pitchFamily="18" charset="0"/>
            </a:endParaRPr>
          </a:p>
          <a:p>
            <a:pPr algn="ctr">
              <a:spcAft>
                <a:spcPts val="0"/>
              </a:spcAft>
            </a:pPr>
            <a:r>
              <a:rPr lang="en-CA" sz="2800" dirty="0">
                <a:latin typeface="Times New Roman" panose="02020603050405020304" pitchFamily="18" charset="0"/>
                <a:ea typeface="Times New Roman" panose="02020603050405020304" pitchFamily="18" charset="0"/>
              </a:rPr>
              <a:t>G1P 3W8</a:t>
            </a:r>
            <a:endParaRPr lang="fr-CA" sz="2800" dirty="0">
              <a:latin typeface="Times New Roman" panose="02020603050405020304" pitchFamily="18" charset="0"/>
              <a:ea typeface="Times New Roman" panose="02020603050405020304" pitchFamily="18" charset="0"/>
            </a:endParaRPr>
          </a:p>
          <a:p>
            <a:pPr algn="ctr">
              <a:spcAft>
                <a:spcPts val="0"/>
              </a:spcAft>
            </a:pPr>
            <a:r>
              <a:rPr lang="en-CA" sz="2800" dirty="0">
                <a:latin typeface="Times New Roman" panose="02020603050405020304" pitchFamily="18" charset="0"/>
                <a:ea typeface="Times New Roman" panose="02020603050405020304" pitchFamily="18" charset="0"/>
              </a:rPr>
              <a:t> </a:t>
            </a:r>
            <a:endParaRPr lang="fr-CA" sz="2800" dirty="0">
              <a:latin typeface="Times New Roman" panose="02020603050405020304" pitchFamily="18" charset="0"/>
              <a:ea typeface="Times New Roman" panose="02020603050405020304" pitchFamily="18" charset="0"/>
            </a:endParaRPr>
          </a:p>
          <a:p>
            <a:pPr algn="ctr">
              <a:spcAft>
                <a:spcPts val="0"/>
              </a:spcAft>
            </a:pPr>
            <a:r>
              <a:rPr lang="en-CA" sz="2800" dirty="0">
                <a:latin typeface="Times New Roman" panose="02020603050405020304" pitchFamily="18" charset="0"/>
                <a:ea typeface="Times New Roman" panose="02020603050405020304" pitchFamily="18" charset="0"/>
              </a:rPr>
              <a:t>A/S Edith Plante</a:t>
            </a:r>
            <a:endParaRPr lang="fr-CA"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3200741"/>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750</TotalTime>
  <Words>819</Words>
  <Application>Microsoft Office PowerPoint</Application>
  <PresentationFormat>Grand écran</PresentationFormat>
  <Paragraphs>102</Paragraphs>
  <Slides>9</Slides>
  <Notes>0</Notes>
  <HiddenSlides>0</HiddenSlides>
  <MMClips>0</MMClips>
  <ScaleCrop>false</ScaleCrop>
  <HeadingPairs>
    <vt:vector size="8" baseType="variant">
      <vt:variant>
        <vt:lpstr>Polices utilisées</vt:lpstr>
      </vt:variant>
      <vt:variant>
        <vt:i4>4</vt:i4>
      </vt:variant>
      <vt:variant>
        <vt:lpstr>Thème</vt:lpstr>
      </vt:variant>
      <vt:variant>
        <vt:i4>1</vt:i4>
      </vt:variant>
      <vt:variant>
        <vt:lpstr>Serveurs OLE incorporés</vt:lpstr>
      </vt:variant>
      <vt:variant>
        <vt:i4>2</vt:i4>
      </vt:variant>
      <vt:variant>
        <vt:lpstr>Titres des diapositives</vt:lpstr>
      </vt:variant>
      <vt:variant>
        <vt:i4>9</vt:i4>
      </vt:variant>
    </vt:vector>
  </HeadingPairs>
  <TitlesOfParts>
    <vt:vector size="16" baseType="lpstr">
      <vt:lpstr>Arial</vt:lpstr>
      <vt:lpstr>Calibri</vt:lpstr>
      <vt:lpstr>Calibri Light</vt:lpstr>
      <vt:lpstr>Times New Roman</vt:lpstr>
      <vt:lpstr>Thème Office</vt:lpstr>
      <vt:lpstr>Feuille de calcul</vt:lpstr>
      <vt:lpstr>Feuille de calcul Microsoft Excel</vt:lpstr>
      <vt:lpstr>Combien de tubercules dois-je prélever pour constituer une réserve durant l’étape d’entreposage de mes pommes de terre ? </vt:lpstr>
      <vt:lpstr>Présentation PowerPoint</vt:lpstr>
      <vt:lpstr>Exemple 1:    Nombre de tubercules à prélever pour constituer une réserve pour un lot (ex. AC Chaleur E2) constitué de quatre champs de surfaces variables totalisant 18 hectares. </vt:lpstr>
      <vt:lpstr>Le producteur doit conserver les tubercules dans des sacs dédiés à chaque champ afin de pouvoir préparer les échantillons à soumettre au laboratoire selon la règle du prorata des surfaces/champ constituant le lot.</vt:lpstr>
      <vt:lpstr>2- Une fois la réserve du lot constituée, combien de tubercules dois-je expédier au laboratoire ?</vt:lpstr>
      <vt:lpstr>Présentation PowerPoint</vt:lpstr>
      <vt:lpstr>Comment compléter le registre 5 ?</vt:lpstr>
      <vt:lpstr>Quoi faire pour envoyer des échantillons au laboratoire ?</vt:lpstr>
      <vt:lpstr>Annexe A-étiquette adresse LAB</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Farid Baba</dc:creator>
  <cp:lastModifiedBy>Natalia St-Amand</cp:lastModifiedBy>
  <cp:revision>67</cp:revision>
  <cp:lastPrinted>2021-07-05T13:10:23Z</cp:lastPrinted>
  <dcterms:created xsi:type="dcterms:W3CDTF">2021-06-22T13:53:24Z</dcterms:created>
  <dcterms:modified xsi:type="dcterms:W3CDTF">2022-05-31T20:10:04Z</dcterms:modified>
</cp:coreProperties>
</file>